
<file path=[Content_Types].xml><?xml version="1.0" encoding="utf-8"?>
<Types xmlns="http://schemas.openxmlformats.org/package/2006/content-types"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7" r:id="rId2"/>
    <p:sldId id="270" r:id="rId3"/>
    <p:sldId id="268" r:id="rId4"/>
    <p:sldId id="265" r:id="rId5"/>
    <p:sldId id="264" r:id="rId6"/>
    <p:sldId id="266" r:id="rId7"/>
    <p:sldId id="259" r:id="rId8"/>
    <p:sldId id="256" r:id="rId9"/>
    <p:sldId id="269" r:id="rId10"/>
    <p:sldId id="261" r:id="rId11"/>
    <p:sldId id="262" r:id="rId12"/>
    <p:sldId id="257" r:id="rId1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D0B86-29F5-40F1-9018-345301E96A57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3E140-FBAE-4072-A52C-64736FCCEB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12970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55675-05A5-498B-A914-568261621ADF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57F84-6CD9-48D9-94E2-8D6B8E4813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44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57F84-6CD9-48D9-94E2-8D6B8E48134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1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2016/10/31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98681" y="56628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１１月４日（金）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5897" y="1584505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１０時００分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0617" y="2827202"/>
            <a:ext cx="47059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緊急地震速報の訓練日</a:t>
            </a:r>
            <a:endParaRPr kumimoji="1" lang="ja-JP" altLang="en-US" sz="3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5817" y="4380405"/>
            <a:ext cx="4104456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あなたはその時、</a:t>
            </a:r>
            <a:endParaRPr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自分の身を</a:t>
            </a:r>
            <a:endParaRPr kumimoji="1" lang="en-US" altLang="ja-JP" sz="3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守れますか</a:t>
            </a:r>
            <a:r>
              <a:rPr lang="en-US" altLang="ja-JP" sz="3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?</a:t>
            </a:r>
            <a:endParaRPr kumimoji="1" lang="ja-JP" altLang="en-US" sz="3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79" y="188640"/>
            <a:ext cx="4626721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23528" y="548680"/>
            <a:ext cx="8640960" cy="61863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災害用伝言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ダイヤル</a:t>
            </a:r>
            <a:endParaRPr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練習してみよう</a:t>
            </a:r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＞</a:t>
            </a:r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３０秒</a:t>
            </a:r>
            <a:r>
              <a:rPr lang="ja-JP" altLang="en-US" sz="36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以内でどんなことを言うか</a:t>
            </a:r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考えて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みましょう</a:t>
            </a:r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36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en-US" altLang="ja-JP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例えば</a:t>
            </a:r>
            <a:r>
              <a:rPr lang="en-US" altLang="ja-JP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○○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です。元気です。お兄さんはまだ帰ってきてません。これから、と</a:t>
            </a:r>
            <a:r>
              <a:rPr lang="ja-JP" altLang="en-US" sz="3600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</a:t>
            </a:r>
            <a:r>
              <a:rPr lang="ja-JP" altLang="en-US" sz="3600" dirty="0" err="1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りの</a:t>
            </a:r>
            <a:r>
              <a:rPr lang="ja-JP" altLang="en-US" sz="36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家のおばあさんと一緒に、△△小学校の体育館に避難します。</a:t>
            </a:r>
            <a:endParaRPr lang="ja-JP" altLang="en-US" sz="3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8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51520" y="332656"/>
            <a:ext cx="8640960" cy="62478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「防災マップ」を作成</a:t>
            </a:r>
            <a:r>
              <a:rPr lang="ja-JP" altLang="en-US" sz="4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しよう！</a:t>
            </a:r>
            <a:endParaRPr lang="en-US" altLang="ja-JP" sz="40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40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大地震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が発生すると、建物が倒れ火災が起こることが予想されます。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家の周りの危険な場所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避難場所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を調べて防災マップをつくり、災害に備えましょう。</a:t>
            </a:r>
            <a:endParaRPr lang="en-US" altLang="ja-JP" sz="3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家の周りの危険な場所をチェック</a:t>
            </a:r>
          </a:p>
          <a:p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・大きな看板や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電柱　　　　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車の多い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通り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・川や池、がけのある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　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工事中の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</a:t>
            </a:r>
            <a:endParaRPr lang="ja-JP" altLang="en-US" sz="32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ブロック塀などがある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土砂崩れの危険性がある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5394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07504" y="4725144"/>
            <a:ext cx="8928992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 rot="5400000">
            <a:off x="-1122527" y="3237570"/>
            <a:ext cx="5165876" cy="1135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 rot="10800000">
            <a:off x="107503" y="2132855"/>
            <a:ext cx="8928991" cy="5954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07504" y="3176972"/>
            <a:ext cx="8928992" cy="1080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 rot="5400000">
            <a:off x="3635533" y="3158608"/>
            <a:ext cx="5165876" cy="2714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511660" y="4077072"/>
            <a:ext cx="1332147" cy="64807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47664" y="4077072"/>
            <a:ext cx="1430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●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○○</a:t>
            </a:r>
            <a:r>
              <a:rPr lang="ja-JP" altLang="en-US" dirty="0" smtClean="0"/>
              <a:t>小学校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6354199" y="3284984"/>
            <a:ext cx="1602177" cy="14401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4199" y="3358733"/>
            <a:ext cx="1602177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★避難場所</a:t>
            </a:r>
            <a:endParaRPr kumimoji="1"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2000"/>
              </a:lnSpc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　○○公園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1600"/>
              </a:lnSpc>
            </a:pP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2500"/>
              </a:lnSpc>
            </a:pP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▲給水場所</a:t>
            </a:r>
            <a:endParaRPr lang="en-US" altLang="ja-JP" dirty="0" smtClean="0">
              <a:latin typeface="ＭＳ ゴシック" pitchFamily="49" charset="-128"/>
              <a:ea typeface="ＭＳ ゴシック" pitchFamily="49" charset="-128"/>
            </a:endParaRPr>
          </a:p>
          <a:p>
            <a:pPr>
              <a:lnSpc>
                <a:spcPts val="2500"/>
              </a:lnSpc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　　</a:t>
            </a:r>
            <a:r>
              <a:rPr lang="ja-JP" altLang="en-US" dirty="0" smtClean="0">
                <a:latin typeface="ＭＳ ゴシック" pitchFamily="49" charset="-128"/>
                <a:ea typeface="ＭＳ ゴシック" pitchFamily="49" charset="-128"/>
              </a:rPr>
              <a:t>トイレ■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81" name="グループ化 80"/>
          <p:cNvGrpSpPr/>
          <p:nvPr/>
        </p:nvGrpSpPr>
        <p:grpSpPr>
          <a:xfrm>
            <a:off x="470393" y="442057"/>
            <a:ext cx="5613775" cy="5651239"/>
            <a:chOff x="470393" y="442057"/>
            <a:chExt cx="5613775" cy="5651239"/>
          </a:xfrm>
        </p:grpSpPr>
        <p:sp>
          <p:nvSpPr>
            <p:cNvPr id="43" name="フリーフォーム 42"/>
            <p:cNvSpPr/>
            <p:nvPr/>
          </p:nvSpPr>
          <p:spPr>
            <a:xfrm>
              <a:off x="2773084" y="749508"/>
              <a:ext cx="931685" cy="5306518"/>
            </a:xfrm>
            <a:custGeom>
              <a:avLst/>
              <a:gdLst>
                <a:gd name="connsiteX0" fmla="*/ 854536 w 931685"/>
                <a:gd name="connsiteY0" fmla="*/ 0 h 5306518"/>
                <a:gd name="connsiteX1" fmla="*/ 96 w 931685"/>
                <a:gd name="connsiteY1" fmla="*/ 1169233 h 5306518"/>
                <a:gd name="connsiteX2" fmla="*/ 899506 w 931685"/>
                <a:gd name="connsiteY2" fmla="*/ 3717561 h 5306518"/>
                <a:gd name="connsiteX3" fmla="*/ 644673 w 931685"/>
                <a:gd name="connsiteY3" fmla="*/ 5306518 h 530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685" h="5306518">
                  <a:moveTo>
                    <a:pt x="854536" y="0"/>
                  </a:moveTo>
                  <a:cubicBezTo>
                    <a:pt x="423568" y="274820"/>
                    <a:pt x="-7399" y="549640"/>
                    <a:pt x="96" y="1169233"/>
                  </a:cubicBezTo>
                  <a:cubicBezTo>
                    <a:pt x="7591" y="1788826"/>
                    <a:pt x="792077" y="3028014"/>
                    <a:pt x="899506" y="3717561"/>
                  </a:cubicBezTo>
                  <a:cubicBezTo>
                    <a:pt x="1006935" y="4407108"/>
                    <a:pt x="825804" y="4856813"/>
                    <a:pt x="644673" y="53065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/>
            <p:cNvSpPr/>
            <p:nvPr/>
          </p:nvSpPr>
          <p:spPr>
            <a:xfrm>
              <a:off x="3131840" y="786778"/>
              <a:ext cx="931685" cy="5306518"/>
            </a:xfrm>
            <a:custGeom>
              <a:avLst/>
              <a:gdLst>
                <a:gd name="connsiteX0" fmla="*/ 854536 w 931685"/>
                <a:gd name="connsiteY0" fmla="*/ 0 h 5306518"/>
                <a:gd name="connsiteX1" fmla="*/ 96 w 931685"/>
                <a:gd name="connsiteY1" fmla="*/ 1169233 h 5306518"/>
                <a:gd name="connsiteX2" fmla="*/ 899506 w 931685"/>
                <a:gd name="connsiteY2" fmla="*/ 3717561 h 5306518"/>
                <a:gd name="connsiteX3" fmla="*/ 644673 w 931685"/>
                <a:gd name="connsiteY3" fmla="*/ 5306518 h 530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685" h="5306518">
                  <a:moveTo>
                    <a:pt x="854536" y="0"/>
                  </a:moveTo>
                  <a:cubicBezTo>
                    <a:pt x="423568" y="274820"/>
                    <a:pt x="-7399" y="549640"/>
                    <a:pt x="96" y="1169233"/>
                  </a:cubicBezTo>
                  <a:cubicBezTo>
                    <a:pt x="7591" y="1788826"/>
                    <a:pt x="792077" y="3028014"/>
                    <a:pt x="899506" y="3717561"/>
                  </a:cubicBezTo>
                  <a:cubicBezTo>
                    <a:pt x="1006935" y="4407108"/>
                    <a:pt x="825804" y="4856813"/>
                    <a:pt x="644673" y="530651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>
              <a:off x="2773084" y="2132856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845092" y="2221096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3205132" y="3212976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3205132" y="3305055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3704769" y="4725144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3704769" y="4914430"/>
              <a:ext cx="35875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3175152" y="2206932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>
              <a:off x="2699792" y="2042847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3131056" y="3122967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3563888" y="3284984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4063525" y="4923167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3635112" y="4653136"/>
              <a:ext cx="72792" cy="900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3175152" y="2042847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 flipV="1">
              <a:off x="2771016" y="2204864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3563104" y="3122965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3131840" y="3284984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flipV="1">
              <a:off x="4063525" y="4653134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flipV="1">
              <a:off x="3622741" y="4933638"/>
              <a:ext cx="72792" cy="900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テキスト ボックス 71"/>
            <p:cNvSpPr txBox="1"/>
            <p:nvPr/>
          </p:nvSpPr>
          <p:spPr>
            <a:xfrm>
              <a:off x="3474858" y="442057"/>
              <a:ext cx="10052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○○川</a:t>
              </a:r>
              <a:endParaRPr kumimoji="1" lang="ja-JP" altLang="en-US" dirty="0"/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148064" y="2816932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バス停</a:t>
              </a:r>
              <a:endParaRPr kumimoji="1" lang="ja-JP" altLang="en-US" dirty="0"/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5150913" y="4355812"/>
              <a:ext cx="8612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バス停</a:t>
              </a:r>
              <a:endParaRPr kumimoji="1" lang="ja-JP" altLang="en-US" dirty="0"/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470393" y="4342532"/>
              <a:ext cx="933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バス停</a:t>
              </a:r>
              <a:endParaRPr kumimoji="1" lang="ja-JP" altLang="en-US" dirty="0"/>
            </a:p>
          </p:txBody>
        </p:sp>
      </p:grpSp>
      <p:sp>
        <p:nvSpPr>
          <p:cNvPr id="73" name="正方形/長方形 72"/>
          <p:cNvSpPr/>
          <p:nvPr/>
        </p:nvSpPr>
        <p:spPr>
          <a:xfrm rot="6074553" flipV="1">
            <a:off x="2411188" y="3279332"/>
            <a:ext cx="5318179" cy="775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0" name="グループ化 79"/>
          <p:cNvGrpSpPr/>
          <p:nvPr/>
        </p:nvGrpSpPr>
        <p:grpSpPr>
          <a:xfrm>
            <a:off x="5940152" y="2816932"/>
            <a:ext cx="144016" cy="306033"/>
            <a:chOff x="5580112" y="2816932"/>
            <a:chExt cx="144016" cy="306033"/>
          </a:xfrm>
        </p:grpSpPr>
        <p:sp>
          <p:nvSpPr>
            <p:cNvPr id="74" name="円/楕円 73"/>
            <p:cNvSpPr/>
            <p:nvPr/>
          </p:nvSpPr>
          <p:spPr>
            <a:xfrm>
              <a:off x="5580112" y="2816932"/>
              <a:ext cx="144016" cy="1080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6" name="直線コネクタ 75"/>
            <p:cNvCxnSpPr/>
            <p:nvPr/>
          </p:nvCxnSpPr>
          <p:spPr>
            <a:xfrm flipV="1">
              <a:off x="5652120" y="2924944"/>
              <a:ext cx="0" cy="198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コネクタ 78"/>
            <p:cNvCxnSpPr/>
            <p:nvPr/>
          </p:nvCxnSpPr>
          <p:spPr>
            <a:xfrm>
              <a:off x="5580112" y="3122965"/>
              <a:ext cx="14401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グループ化 81"/>
          <p:cNvGrpSpPr/>
          <p:nvPr/>
        </p:nvGrpSpPr>
        <p:grpSpPr>
          <a:xfrm>
            <a:off x="5940152" y="4365104"/>
            <a:ext cx="144016" cy="306033"/>
            <a:chOff x="5580112" y="2816932"/>
            <a:chExt cx="144016" cy="306033"/>
          </a:xfrm>
        </p:grpSpPr>
        <p:sp>
          <p:nvSpPr>
            <p:cNvPr id="83" name="円/楕円 82"/>
            <p:cNvSpPr/>
            <p:nvPr/>
          </p:nvSpPr>
          <p:spPr>
            <a:xfrm>
              <a:off x="5580112" y="2816932"/>
              <a:ext cx="144016" cy="1080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4" name="直線コネクタ 83"/>
            <p:cNvCxnSpPr/>
            <p:nvPr/>
          </p:nvCxnSpPr>
          <p:spPr>
            <a:xfrm flipV="1">
              <a:off x="5652120" y="2924944"/>
              <a:ext cx="0" cy="198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>
              <a:off x="5580112" y="3122965"/>
              <a:ext cx="14401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グループ化 85"/>
          <p:cNvGrpSpPr/>
          <p:nvPr/>
        </p:nvGrpSpPr>
        <p:grpSpPr>
          <a:xfrm>
            <a:off x="1259630" y="4359070"/>
            <a:ext cx="144016" cy="306033"/>
            <a:chOff x="5580112" y="2816932"/>
            <a:chExt cx="144016" cy="306033"/>
          </a:xfrm>
        </p:grpSpPr>
        <p:sp>
          <p:nvSpPr>
            <p:cNvPr id="87" name="円/楕円 86"/>
            <p:cNvSpPr/>
            <p:nvPr/>
          </p:nvSpPr>
          <p:spPr>
            <a:xfrm>
              <a:off x="5580112" y="2816932"/>
              <a:ext cx="144016" cy="1080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8" name="直線コネクタ 87"/>
            <p:cNvCxnSpPr/>
            <p:nvPr/>
          </p:nvCxnSpPr>
          <p:spPr>
            <a:xfrm flipV="1">
              <a:off x="5652120" y="2924944"/>
              <a:ext cx="0" cy="19802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>
            <a:xfrm>
              <a:off x="5580112" y="3122965"/>
              <a:ext cx="144016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テキスト ボックス 92"/>
          <p:cNvSpPr txBox="1"/>
          <p:nvPr/>
        </p:nvSpPr>
        <p:spPr>
          <a:xfrm rot="10800000" flipV="1">
            <a:off x="5652120" y="764705"/>
            <a:ext cx="572449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車の多い大通り</a:t>
            </a:r>
            <a:endParaRPr kumimoji="1" lang="ja-JP" altLang="en-US" dirty="0"/>
          </a:p>
        </p:txBody>
      </p:sp>
      <p:sp>
        <p:nvSpPr>
          <p:cNvPr id="94" name="正方形/長方形 93"/>
          <p:cNvSpPr/>
          <p:nvPr/>
        </p:nvSpPr>
        <p:spPr>
          <a:xfrm>
            <a:off x="1485910" y="2753634"/>
            <a:ext cx="1080120" cy="41404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1475656" y="2843644"/>
            <a:ext cx="11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◆警察署</a:t>
            </a:r>
            <a:endParaRPr kumimoji="1" lang="ja-JP" altLang="en-US" dirty="0"/>
          </a:p>
        </p:txBody>
      </p:sp>
      <p:sp>
        <p:nvSpPr>
          <p:cNvPr id="96" name="正方形/長方形 95"/>
          <p:cNvSpPr/>
          <p:nvPr/>
        </p:nvSpPr>
        <p:spPr>
          <a:xfrm rot="5400000">
            <a:off x="5395233" y="3262125"/>
            <a:ext cx="518457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649745" y="644133"/>
            <a:ext cx="1002333" cy="4616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自宅</a:t>
            </a:r>
            <a:endParaRPr kumimoji="1" lang="ja-JP" altLang="en-US" sz="2400" dirty="0"/>
          </a:p>
        </p:txBody>
      </p:sp>
      <p:sp>
        <p:nvSpPr>
          <p:cNvPr id="99" name="正方形/長方形 98"/>
          <p:cNvSpPr/>
          <p:nvPr/>
        </p:nvSpPr>
        <p:spPr>
          <a:xfrm>
            <a:off x="4900329" y="1128289"/>
            <a:ext cx="501167" cy="35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4139951" y="5013176"/>
            <a:ext cx="1944217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大きな窓ガラスやショーウィンドウの建物多い</a:t>
            </a:r>
            <a:endParaRPr kumimoji="1" lang="ja-JP" altLang="en-US" dirty="0"/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1582385" y="1414517"/>
            <a:ext cx="119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工事中</a:t>
            </a:r>
            <a:endParaRPr kumimoji="1" lang="en-US" altLang="ja-JP" dirty="0" smtClean="0"/>
          </a:p>
          <a:p>
            <a:r>
              <a:rPr lang="ja-JP" altLang="en-US" dirty="0"/>
              <a:t>ブロック</a:t>
            </a:r>
            <a:r>
              <a:rPr lang="ja-JP" altLang="en-US" dirty="0" smtClean="0"/>
              <a:t>塀</a:t>
            </a:r>
            <a:endParaRPr kumimoji="1" lang="ja-JP" altLang="en-US" dirty="0"/>
          </a:p>
        </p:txBody>
      </p:sp>
      <p:cxnSp>
        <p:nvCxnSpPr>
          <p:cNvPr id="104" name="直線コネクタ 103"/>
          <p:cNvCxnSpPr/>
          <p:nvPr/>
        </p:nvCxnSpPr>
        <p:spPr>
          <a:xfrm>
            <a:off x="1565667" y="2087851"/>
            <a:ext cx="10801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/>
          <p:cNvSpPr txBox="1"/>
          <p:nvPr/>
        </p:nvSpPr>
        <p:spPr>
          <a:xfrm rot="9835960" flipV="1">
            <a:off x="3508949" y="1903901"/>
            <a:ext cx="57244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河川敷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水遊び禁止</a:t>
            </a:r>
            <a:endParaRPr kumimoji="1" lang="ja-JP" altLang="en-US" dirty="0"/>
          </a:p>
        </p:txBody>
      </p:sp>
      <p:sp>
        <p:nvSpPr>
          <p:cNvPr id="106" name="円/楕円 105"/>
          <p:cNvSpPr/>
          <p:nvPr/>
        </p:nvSpPr>
        <p:spPr>
          <a:xfrm>
            <a:off x="5652119" y="811389"/>
            <a:ext cx="566352" cy="198464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 rot="20624040">
            <a:off x="3527673" y="1862239"/>
            <a:ext cx="566352" cy="2415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251518" y="6093296"/>
            <a:ext cx="8784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★避難場所　●避難所　■トイレ　▲給水場所　◆警察署・交番　◎コンビニエンスストア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　　　　避難場所までの避難経路</a:t>
            </a:r>
            <a:endParaRPr kumimoji="1" lang="ja-JP" altLang="en-US" dirty="0"/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8026659" y="4328807"/>
            <a:ext cx="11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◆交番</a:t>
            </a:r>
            <a:endParaRPr kumimoji="1" lang="ja-JP" altLang="en-US" dirty="0"/>
          </a:p>
        </p:txBody>
      </p:sp>
      <p:sp>
        <p:nvSpPr>
          <p:cNvPr id="112" name="正方形/長方形 111"/>
          <p:cNvSpPr/>
          <p:nvPr/>
        </p:nvSpPr>
        <p:spPr>
          <a:xfrm>
            <a:off x="8010382" y="4308887"/>
            <a:ext cx="882098" cy="40713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6354201" y="1752926"/>
            <a:ext cx="45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◎</a:t>
            </a:r>
            <a:endParaRPr kumimoji="1" lang="ja-JP" altLang="en-US" dirty="0"/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7987522" y="4958477"/>
            <a:ext cx="45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◎</a:t>
            </a:r>
            <a:endParaRPr kumimoji="1" lang="ja-JP" altLang="en-US" dirty="0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1034606" y="4914430"/>
            <a:ext cx="45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◎</a:t>
            </a:r>
            <a:endParaRPr kumimoji="1" lang="ja-JP" altLang="en-US" dirty="0"/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1545501" y="5179454"/>
            <a:ext cx="1585555" cy="646331"/>
          </a:xfrm>
          <a:prstGeom prst="rect">
            <a:avLst/>
          </a:prstGeom>
          <a:noFill/>
          <a:ln w="28575" cmpd="tri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学校の時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家族集合場所</a:t>
            </a:r>
            <a:endParaRPr kumimoji="1" lang="ja-JP" altLang="en-US" dirty="0"/>
          </a:p>
        </p:txBody>
      </p:sp>
      <p:sp>
        <p:nvSpPr>
          <p:cNvPr id="118" name="右矢印 117"/>
          <p:cNvSpPr/>
          <p:nvPr/>
        </p:nvSpPr>
        <p:spPr>
          <a:xfrm rot="16200000">
            <a:off x="1852463" y="4827251"/>
            <a:ext cx="398516" cy="26594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正方形/長方形 118"/>
          <p:cNvSpPr/>
          <p:nvPr/>
        </p:nvSpPr>
        <p:spPr>
          <a:xfrm>
            <a:off x="6804249" y="811389"/>
            <a:ext cx="1195815" cy="6180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6716944" y="857683"/>
            <a:ext cx="175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●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○○</a:t>
            </a:r>
            <a:r>
              <a:rPr lang="ja-JP" altLang="en-US" dirty="0" smtClean="0"/>
              <a:t>中学校</a:t>
            </a:r>
            <a:endParaRPr kumimoji="1" lang="ja-JP" altLang="en-US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6716944" y="2278613"/>
            <a:ext cx="1686094" cy="64633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学校以外の時</a:t>
            </a:r>
            <a:endParaRPr kumimoji="1" lang="en-US" altLang="ja-JP" dirty="0" smtClean="0"/>
          </a:p>
          <a:p>
            <a:r>
              <a:rPr kumimoji="1" lang="ja-JP" altLang="en-US" dirty="0" smtClean="0"/>
              <a:t>家族集合場所</a:t>
            </a:r>
            <a:endParaRPr kumimoji="1" lang="ja-JP" altLang="en-US" dirty="0"/>
          </a:p>
        </p:txBody>
      </p:sp>
      <p:sp>
        <p:nvSpPr>
          <p:cNvPr id="122" name="右矢印 121"/>
          <p:cNvSpPr/>
          <p:nvPr/>
        </p:nvSpPr>
        <p:spPr>
          <a:xfrm rot="5400000">
            <a:off x="7303464" y="3021319"/>
            <a:ext cx="340425" cy="2531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122"/>
          <p:cNvSpPr/>
          <p:nvPr/>
        </p:nvSpPr>
        <p:spPr>
          <a:xfrm>
            <a:off x="1537482" y="1412776"/>
            <a:ext cx="1234318" cy="6463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123"/>
          <p:cNvSpPr/>
          <p:nvPr/>
        </p:nvSpPr>
        <p:spPr>
          <a:xfrm>
            <a:off x="4050921" y="4941168"/>
            <a:ext cx="2105255" cy="10645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5" name="直線コネクタ 74"/>
          <p:cNvCxnSpPr/>
          <p:nvPr/>
        </p:nvCxnSpPr>
        <p:spPr>
          <a:xfrm>
            <a:off x="4073723" y="4968171"/>
            <a:ext cx="2010445" cy="2250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右矢印 76"/>
          <p:cNvSpPr/>
          <p:nvPr/>
        </p:nvSpPr>
        <p:spPr>
          <a:xfrm rot="6071198" flipV="1">
            <a:off x="4108042" y="2232509"/>
            <a:ext cx="1909903" cy="31240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右矢印 77"/>
          <p:cNvSpPr/>
          <p:nvPr/>
        </p:nvSpPr>
        <p:spPr>
          <a:xfrm flipV="1">
            <a:off x="4849008" y="3282824"/>
            <a:ext cx="1555445" cy="31240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右矢印 96"/>
          <p:cNvSpPr/>
          <p:nvPr/>
        </p:nvSpPr>
        <p:spPr>
          <a:xfrm flipV="1">
            <a:off x="444461" y="6416460"/>
            <a:ext cx="887178" cy="32316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3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807215" cy="62773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87" y="165322"/>
            <a:ext cx="3836576" cy="256363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69" y="4149080"/>
            <a:ext cx="3850911" cy="25763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256" y="4149080"/>
            <a:ext cx="3677472" cy="2460948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072" y="94274"/>
            <a:ext cx="3938789" cy="26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" y="13342"/>
            <a:ext cx="5325716" cy="456778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724128" y="332656"/>
            <a:ext cx="288032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帰り道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で危険なこと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5589240"/>
            <a:ext cx="288032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家の中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で危険なこと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00" y="2348880"/>
            <a:ext cx="5008899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02591" y="546939"/>
            <a:ext cx="661768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40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いざという時の備えは？</a:t>
            </a:r>
            <a:endParaRPr lang="ja-JP" altLang="en-US" sz="3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51520" y="2564904"/>
            <a:ext cx="8640960" cy="32983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自然災害はいつ起こるか分かりません。だからこそ、いざという時のために、備えておくことが大切です。</a:t>
            </a:r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5000"/>
              </a:lnSpc>
            </a:pP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家族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で「防災家族会議」を開き、どのように災害に備えるか話し合いましょう。</a:t>
            </a:r>
            <a:endParaRPr lang="ja-JP" altLang="en-US" sz="34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115616" y="1443553"/>
            <a:ext cx="6483672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6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防災家族会議</a:t>
            </a:r>
            <a:r>
              <a:rPr lang="ja-JP" altLang="en-US" sz="36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」をひらこう</a:t>
            </a:r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3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188640"/>
            <a:ext cx="8280920" cy="59400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「</a:t>
            </a:r>
            <a:r>
              <a:rPr lang="zh-TW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防災家族会議</a:t>
            </a:r>
            <a:r>
              <a:rPr lang="zh-TW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」</a:t>
            </a:r>
            <a:r>
              <a:rPr lang="ja-JP" alt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</a:rPr>
              <a:t>の内容</a:t>
            </a:r>
            <a:endParaRPr lang="en-US" altLang="ja-JP" sz="4000" dirty="0" smtClean="0">
              <a:solidFill>
                <a:srgbClr val="000000"/>
              </a:solidFill>
              <a:latin typeface="Times New Roman" panose="02020603050405020304" pitchFamily="18" charset="0"/>
              <a:ea typeface="ＭＳ ゴシック" panose="020B0609070205080204" pitchFamily="49" charset="-128"/>
            </a:endParaRPr>
          </a:p>
          <a:p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4500"/>
              </a:lnSpc>
            </a:pP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家の近くで、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危険な場所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の確認</a:t>
            </a:r>
          </a:p>
          <a:p>
            <a:pPr algn="just">
              <a:lnSpc>
                <a:spcPts val="45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避難場所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確認</a:t>
            </a:r>
            <a:endParaRPr lang="en-US" altLang="ja-JP" sz="3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4500"/>
              </a:lnSpc>
            </a:pP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非常時の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持ち出し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品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4500"/>
              </a:lnSpc>
            </a:pP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家族が、離ればなれになったとき</a:t>
            </a:r>
            <a:r>
              <a:rPr lang="ja-JP" altLang="en-US" sz="32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32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45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落ち合う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場所</a:t>
            </a:r>
          </a:p>
          <a:p>
            <a:pPr algn="just">
              <a:lnSpc>
                <a:spcPts val="45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非常時の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連絡方法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</a:p>
          <a:p>
            <a:pPr algn="just">
              <a:lnSpc>
                <a:spcPts val="4500"/>
              </a:lnSpc>
            </a:pP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○　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私のできること</a:t>
            </a:r>
            <a:r>
              <a:rPr lang="ja-JP" altLang="en-US" sz="32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しなければ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ならない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4500"/>
              </a:lnSpc>
            </a:pP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</a:t>
            </a:r>
            <a:endParaRPr lang="en-US" altLang="ja-JP" sz="3200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8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画面の領域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6336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188640"/>
            <a:ext cx="8640960" cy="55399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災害用伝言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ダイヤル</a:t>
            </a:r>
            <a:endParaRPr lang="en-US" altLang="ja-JP" sz="40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（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１７１）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の使い方</a:t>
            </a:r>
            <a:r>
              <a:rPr lang="ja-JP" altLang="en-US" sz="4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4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知ろう！</a:t>
            </a:r>
            <a:endParaRPr lang="ja-JP" altLang="en-US" sz="4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6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大地震</a:t>
            </a:r>
            <a:r>
              <a:rPr lang="ja-JP" altLang="en-US" sz="3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が起きて電話がつながりにくい</a:t>
            </a:r>
            <a:r>
              <a:rPr lang="ja-JP" altLang="en-US" sz="3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とき</a:t>
            </a:r>
            <a:endParaRPr lang="en-US" altLang="ja-JP" sz="3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家族</a:t>
            </a:r>
            <a:r>
              <a:rPr lang="ja-JP" altLang="en-US" sz="3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に無事を伝えたり、避難場所を連絡するため</a:t>
            </a:r>
            <a:r>
              <a:rPr lang="ja-JP" altLang="en-US" sz="3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endParaRPr lang="en-US" altLang="ja-JP" sz="34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34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34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</a:t>
            </a:r>
            <a:r>
              <a:rPr lang="ja-JP" altLang="en-US" sz="3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１７１（イナイ）災害用伝言ダイヤル</a:t>
            </a:r>
            <a:r>
              <a:rPr lang="ja-JP" altLang="en-US" sz="34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」を使うことができます。</a:t>
            </a:r>
            <a:endParaRPr lang="ja-JP" altLang="en-US" sz="3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78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4915"/>
              </p:ext>
            </p:extLst>
          </p:nvPr>
        </p:nvGraphicFramePr>
        <p:xfrm>
          <a:off x="107504" y="116632"/>
          <a:ext cx="446449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6677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伝言の録音方法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2788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800" dirty="0" smtClean="0"/>
                        <a:t>　　　　　　　をおす</a:t>
                      </a:r>
                      <a:endParaRPr kumimoji="1" lang="en-US" altLang="ja-JP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2800" dirty="0" smtClean="0"/>
                        <a:t>　　　録音の場合　</a:t>
                      </a:r>
                      <a:endParaRPr kumimoji="1" lang="en-US" altLang="ja-JP" sz="28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/>
                        <a:t>電話番号</a:t>
                      </a:r>
                      <a:r>
                        <a:rPr kumimoji="1" lang="ja-JP" altLang="en-US" sz="2000" dirty="0" smtClean="0"/>
                        <a:t>（○○○）○○○－○○○○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346235"/>
              </p:ext>
            </p:extLst>
          </p:nvPr>
        </p:nvGraphicFramePr>
        <p:xfrm>
          <a:off x="107504" y="3376993"/>
          <a:ext cx="4464496" cy="34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6677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伝言の再生方法</a:t>
                      </a:r>
                      <a:endParaRPr kumimoji="1" lang="ja-JP" altLang="en-US" sz="2800" dirty="0"/>
                    </a:p>
                  </a:txBody>
                  <a:tcPr anchor="ctr"/>
                </a:tc>
              </a:tr>
              <a:tr h="27886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1" lang="ja-JP" altLang="en-US" sz="2800" dirty="0" smtClean="0"/>
                        <a:t>　　　　　　　をおす</a:t>
                      </a:r>
                      <a:endParaRPr kumimoji="1" lang="en-US" altLang="ja-JP" sz="2800" dirty="0" smtClean="0"/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kumimoji="1" lang="ja-JP" altLang="en-US" sz="2800" dirty="0" smtClean="0"/>
                        <a:t>　　　再生の場合　</a:t>
                      </a:r>
                      <a:endParaRPr kumimoji="1" lang="en-US" altLang="ja-JP" sz="28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1" lang="en-US" altLang="ja-JP" sz="28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kumimoji="1" lang="ja-JP" altLang="en-US" sz="2400" dirty="0" smtClean="0"/>
                        <a:t>電話番号</a:t>
                      </a:r>
                      <a:r>
                        <a:rPr kumimoji="1" lang="ja-JP" altLang="en-US" sz="2000" dirty="0" smtClean="0"/>
                        <a:t>（○○○）○○○－○○○○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9" name="グループ化 28"/>
          <p:cNvGrpSpPr/>
          <p:nvPr/>
        </p:nvGrpSpPr>
        <p:grpSpPr>
          <a:xfrm>
            <a:off x="683568" y="1124744"/>
            <a:ext cx="2664296" cy="1761746"/>
            <a:chOff x="683568" y="1124744"/>
            <a:chExt cx="2664296" cy="1761746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683568" y="1124744"/>
              <a:ext cx="2664296" cy="1761746"/>
              <a:chOff x="755576" y="1124744"/>
              <a:chExt cx="2664296" cy="1761746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755576" y="1124744"/>
                <a:ext cx="432048" cy="523220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１</a:t>
                </a:r>
                <a:endParaRPr kumimoji="1" lang="ja-JP" altLang="en-US" sz="2800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403648" y="1124744"/>
                <a:ext cx="432048" cy="523220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７　</a:t>
                </a:r>
                <a:endParaRPr kumimoji="1" lang="ja-JP" altLang="en-US" sz="2800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2051720" y="1124744"/>
                <a:ext cx="432048" cy="523220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１</a:t>
                </a:r>
                <a:endParaRPr kumimoji="1" lang="ja-JP" altLang="en-US" sz="2800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2987824" y="2060848"/>
                <a:ext cx="432048" cy="523220"/>
              </a:xfrm>
              <a:prstGeom prst="rect">
                <a:avLst/>
              </a:prstGeom>
              <a:noFill/>
              <a:ln cap="rnd">
                <a:solidFill>
                  <a:schemeClr val="tx1"/>
                </a:solidFill>
                <a:round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１</a:t>
                </a:r>
                <a:endParaRPr kumimoji="1" lang="ja-JP" altLang="en-US" sz="2800" dirty="0"/>
              </a:p>
            </p:txBody>
          </p:sp>
          <p:sp>
            <p:nvSpPr>
              <p:cNvPr id="24" name="二等辺三角形 23"/>
              <p:cNvSpPr/>
              <p:nvPr/>
            </p:nvSpPr>
            <p:spPr>
              <a:xfrm rot="10800000">
                <a:off x="2123729" y="1772816"/>
                <a:ext cx="432048" cy="249578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二等辺三角形 24"/>
              <p:cNvSpPr/>
              <p:nvPr/>
            </p:nvSpPr>
            <p:spPr>
              <a:xfrm rot="10800000">
                <a:off x="2123729" y="2636912"/>
                <a:ext cx="432048" cy="249578"/>
              </a:xfrm>
              <a:prstGeom prst="triangl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6" name="テキスト ボックス 25"/>
            <p:cNvSpPr txBox="1"/>
            <p:nvPr/>
          </p:nvSpPr>
          <p:spPr>
            <a:xfrm>
              <a:off x="899592" y="1897087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ろくおん</a:t>
              </a:r>
              <a:endParaRPr kumimoji="1" lang="ja-JP" altLang="en-US" sz="1400" dirty="0"/>
            </a:p>
          </p:txBody>
        </p:sp>
      </p:grpSp>
      <p:grpSp>
        <p:nvGrpSpPr>
          <p:cNvPr id="28" name="グループ化 27"/>
          <p:cNvGrpSpPr/>
          <p:nvPr/>
        </p:nvGrpSpPr>
        <p:grpSpPr>
          <a:xfrm>
            <a:off x="755576" y="4403558"/>
            <a:ext cx="2664296" cy="1761746"/>
            <a:chOff x="755576" y="4403558"/>
            <a:chExt cx="2664296" cy="176174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755576" y="4403558"/>
              <a:ext cx="432048" cy="523220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round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１</a:t>
              </a:r>
              <a:endParaRPr kumimoji="1" lang="ja-JP" altLang="en-US" sz="28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403648" y="4403558"/>
              <a:ext cx="432048" cy="523220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round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７　</a:t>
              </a:r>
              <a:endParaRPr kumimoji="1" lang="ja-JP" altLang="en-US" sz="28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051720" y="4403558"/>
              <a:ext cx="432048" cy="523220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round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１</a:t>
              </a:r>
              <a:endParaRPr kumimoji="1" lang="ja-JP" altLang="en-US" sz="28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987824" y="5339662"/>
              <a:ext cx="432048" cy="523220"/>
            </a:xfrm>
            <a:prstGeom prst="rect">
              <a:avLst/>
            </a:prstGeom>
            <a:noFill/>
            <a:ln cap="rnd">
              <a:solidFill>
                <a:schemeClr val="tx1"/>
              </a:solidFill>
              <a:round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 smtClean="0"/>
                <a:t>２</a:t>
              </a:r>
              <a:endParaRPr kumimoji="1" lang="ja-JP" altLang="en-US" sz="2800" dirty="0"/>
            </a:p>
          </p:txBody>
        </p:sp>
        <p:sp>
          <p:nvSpPr>
            <p:cNvPr id="11" name="二等辺三角形 10"/>
            <p:cNvSpPr/>
            <p:nvPr/>
          </p:nvSpPr>
          <p:spPr>
            <a:xfrm rot="10800000">
              <a:off x="2123729" y="5051630"/>
              <a:ext cx="432048" cy="249578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/>
            <p:cNvSpPr/>
            <p:nvPr/>
          </p:nvSpPr>
          <p:spPr>
            <a:xfrm rot="10800000">
              <a:off x="2123729" y="5915726"/>
              <a:ext cx="432048" cy="249578"/>
            </a:xfrm>
            <a:prstGeom prst="triangl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899592" y="5176419"/>
              <a:ext cx="9361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さいせい</a:t>
              </a:r>
              <a:endParaRPr kumimoji="1" lang="ja-JP" altLang="en-US" sz="1400" dirty="0"/>
            </a:p>
          </p:txBody>
        </p:sp>
      </p:grpSp>
      <p:sp>
        <p:nvSpPr>
          <p:cNvPr id="30" name="テキスト ボックス 29"/>
          <p:cNvSpPr txBox="1"/>
          <p:nvPr/>
        </p:nvSpPr>
        <p:spPr>
          <a:xfrm>
            <a:off x="4572000" y="116632"/>
            <a:ext cx="4464496" cy="67403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災害用伝言ダイヤルのかけかた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　　　　「１」「７」「１」をおす。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　　　　説明を聞く。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　　　　録音するときは「１」をおす。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kumimoji="1" lang="ja-JP" altLang="en-US" sz="2400" dirty="0" smtClean="0"/>
              <a:t>　　　　話を聞く（再生する）ときは</a:t>
            </a:r>
            <a:endParaRPr kumimoji="1" lang="en-US" altLang="ja-JP" sz="2400" dirty="0" smtClean="0"/>
          </a:p>
          <a:p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「２」をおす。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lang="ja-JP" altLang="en-US" sz="2400" dirty="0" smtClean="0"/>
              <a:t>　　　　自分の家の電話番号を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　　市外局番からおす。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電話から聞こえる説明にしたがうこと。</a:t>
            </a:r>
            <a:endParaRPr kumimoji="1" lang="en-US" altLang="ja-JP" sz="2000" dirty="0" smtClean="0"/>
          </a:p>
          <a:p>
            <a:r>
              <a:rPr kumimoji="1" lang="ja-JP" altLang="en-US" sz="2800" dirty="0" smtClean="0"/>
              <a:t>　</a:t>
            </a:r>
            <a:endParaRPr kumimoji="1" lang="ja-JP" altLang="en-US" sz="2800" dirty="0"/>
          </a:p>
        </p:txBody>
      </p:sp>
      <p:sp>
        <p:nvSpPr>
          <p:cNvPr id="33" name="角丸四角形 32"/>
          <p:cNvSpPr/>
          <p:nvPr/>
        </p:nvSpPr>
        <p:spPr>
          <a:xfrm>
            <a:off x="4860032" y="836712"/>
            <a:ext cx="3600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１</a:t>
            </a:r>
            <a:endParaRPr kumimoji="1" lang="ja-JP" altLang="en-US" sz="2800" dirty="0"/>
          </a:p>
        </p:txBody>
      </p:sp>
      <p:sp>
        <p:nvSpPr>
          <p:cNvPr id="34" name="角丸四角形 33"/>
          <p:cNvSpPr/>
          <p:nvPr/>
        </p:nvSpPr>
        <p:spPr>
          <a:xfrm>
            <a:off x="4860032" y="1556792"/>
            <a:ext cx="3600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２</a:t>
            </a:r>
            <a:endParaRPr kumimoji="1" lang="ja-JP" altLang="en-US" sz="2800" dirty="0"/>
          </a:p>
        </p:txBody>
      </p:sp>
      <p:sp>
        <p:nvSpPr>
          <p:cNvPr id="35" name="角丸四角形 34"/>
          <p:cNvSpPr/>
          <p:nvPr/>
        </p:nvSpPr>
        <p:spPr>
          <a:xfrm>
            <a:off x="4860032" y="2329653"/>
            <a:ext cx="3600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３</a:t>
            </a:r>
            <a:endParaRPr kumimoji="1" lang="ja-JP" altLang="en-US" sz="2800" dirty="0"/>
          </a:p>
        </p:txBody>
      </p:sp>
      <p:sp>
        <p:nvSpPr>
          <p:cNvPr id="36" name="角丸四角形 35"/>
          <p:cNvSpPr/>
          <p:nvPr/>
        </p:nvSpPr>
        <p:spPr>
          <a:xfrm>
            <a:off x="4860032" y="4509120"/>
            <a:ext cx="360040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 smtClean="0"/>
              <a:t>４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5539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72008" y="3524545"/>
            <a:ext cx="9036496" cy="31547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3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災害用伝言ダイヤル</a:t>
            </a:r>
            <a:r>
              <a:rPr lang="ja-JP" altLang="en-US" sz="3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31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練習</a:t>
            </a:r>
            <a:r>
              <a:rPr lang="ja-JP" altLang="en-US" sz="3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できる日</a:t>
            </a:r>
            <a:r>
              <a:rPr lang="ja-JP" altLang="en-US" sz="3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があります</a:t>
            </a:r>
            <a:r>
              <a:rPr lang="ja-JP" altLang="en-US" sz="31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！</a:t>
            </a:r>
            <a:endParaRPr lang="en-US" altLang="ja-JP" sz="31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●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毎月１日と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１５日　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00：00～24：00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●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１月１日～１月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３日（00：00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～24：00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●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防災(ぼうさい)とボランティア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週間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１月15日9：00～１月21日17：00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●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週間　</a:t>
            </a:r>
            <a:endParaRPr lang="en-US" altLang="ja-JP" sz="2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８月30日9：00～９月５日17：00）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95535" y="261520"/>
            <a:ext cx="7992888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災害用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伝言ダイヤルは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28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１回</a:t>
            </a: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に３０秒まで録音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できます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2000"/>
              </a:lnSpc>
            </a:pPr>
            <a:endParaRPr lang="ja-JP" altLang="en-US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ところが、１０回より多く録音すると、一番前の録音から消えていきます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28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lnSpc>
                <a:spcPts val="2000"/>
              </a:lnSpc>
            </a:pPr>
            <a:endParaRPr lang="ja-JP" altLang="en-US" sz="2800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録音するときは、先にどんなこと</a:t>
            </a:r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2800" dirty="0" smtClean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/>
            <a:r>
              <a:rPr lang="ja-JP" altLang="en-US" sz="2800" dirty="0" smtClean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言う</a:t>
            </a:r>
            <a:r>
              <a:rPr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か、考えてから使いましょう。</a:t>
            </a:r>
            <a:endParaRPr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531" y="1894946"/>
            <a:ext cx="1569951" cy="14847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65" y="4581128"/>
            <a:ext cx="97411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4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171</Words>
  <Application>Microsoft Office PowerPoint</Application>
  <PresentationFormat>画面に合わせる (4:3)</PresentationFormat>
  <Paragraphs>139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ＭＳ ゴシック</vt:lpstr>
      <vt:lpstr>メイリオ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富岡 信</dc:creator>
  <cp:lastModifiedBy>Administrator</cp:lastModifiedBy>
  <cp:revision>46</cp:revision>
  <dcterms:created xsi:type="dcterms:W3CDTF">2013-05-29T05:50:29Z</dcterms:created>
  <dcterms:modified xsi:type="dcterms:W3CDTF">2016-10-31T01:19:36Z</dcterms:modified>
</cp:coreProperties>
</file>