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05" r:id="rId2"/>
    <p:sldId id="346" r:id="rId3"/>
    <p:sldId id="408" r:id="rId4"/>
    <p:sldId id="413" r:id="rId5"/>
    <p:sldId id="414" r:id="rId6"/>
    <p:sldId id="411" r:id="rId7"/>
    <p:sldId id="415" r:id="rId8"/>
    <p:sldId id="407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FFCC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5" autoAdjust="0"/>
    <p:restoredTop sz="81915" autoAdjust="0"/>
  </p:normalViewPr>
  <p:slideViewPr>
    <p:cSldViewPr>
      <p:cViewPr varScale="1">
        <p:scale>
          <a:sx n="57" d="100"/>
          <a:sy n="57" d="100"/>
        </p:scale>
        <p:origin x="8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2516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算数的活動を取り入れた授業づくり講座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2013/8/1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3BF6C-4C3E-4590-8E0B-31D266F001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4502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算数的活動を取り入れた授業づくり講座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2013/8/1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1B2BC-FDC2-4678-9CCF-7669571D4C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91251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1085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A6C24-1D64-41D2-BB11-174986B77520}" type="slidenum">
              <a:rPr lang="en-US" altLang="ja-JP" smtClean="0">
                <a:solidFill>
                  <a:srgbClr val="000000"/>
                </a:solidFill>
              </a:rPr>
              <a:pPr/>
              <a:t>2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kumimoji="1" lang="en-US" altLang="ja-JP" smtClean="0"/>
              <a:t>2013/8/1</a:t>
            </a:r>
            <a:endParaRPr kumimoji="1" lang="ja-JP" altLang="en-US"/>
          </a:p>
        </p:txBody>
      </p:sp>
      <p:sp>
        <p:nvSpPr>
          <p:cNvPr id="3" name="ヘッダー プレースホルダー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算数的活動を取り入れた授業づくり講座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481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839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6739" indent="-287207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8829" indent="-22976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8361" indent="-22976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67893" indent="-22976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27424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86956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46488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906020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8B883AED-2F34-4A4A-8EBE-992E5DBBB079}" type="slidenum">
              <a:rPr lang="en-US" altLang="ja-JP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altLang="ja-JP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60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839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6739" indent="-287207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8829" indent="-22976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8361" indent="-22976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67893" indent="-22976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27424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86956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46488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906020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8B883AED-2F34-4A4A-8EBE-992E5DBBB079}" type="slidenum">
              <a:rPr lang="en-US" altLang="ja-JP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altLang="ja-JP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60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839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6739" indent="-287207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8829" indent="-22976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8361" indent="-22976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67893" indent="-22976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27424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86956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46488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906020" indent="-22976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8B883AED-2F34-4A4A-8EBE-992E5DBBB079}" type="slidenum">
              <a:rPr lang="en-US" altLang="ja-JP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altLang="ja-JP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60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750D-F4B7-4E40-84A5-12CE684B5231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66AF53A-0C2D-49B8-88DF-FB94ACC0F05E}" type="datetime1">
              <a:rPr lang="ja-JP" altLang="en-US" smtClean="0">
                <a:solidFill>
                  <a:prstClr val="black"/>
                </a:solidFill>
              </a:rPr>
              <a:t>2015/11/24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ja-JP" altLang="en-US" smtClean="0">
                <a:solidFill>
                  <a:prstClr val="black"/>
                </a:solidFill>
              </a:rPr>
              <a:t>平成</a:t>
            </a:r>
            <a:r>
              <a:rPr lang="en-US" altLang="ja-JP" smtClean="0">
                <a:solidFill>
                  <a:prstClr val="black"/>
                </a:solidFill>
              </a:rPr>
              <a:t>25</a:t>
            </a:r>
            <a:r>
              <a:rPr lang="ja-JP" altLang="en-US" smtClean="0">
                <a:solidFill>
                  <a:prstClr val="black"/>
                </a:solidFill>
              </a:rPr>
              <a:t>年度第３回算数・数学学力向上研修会</a:t>
            </a: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2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750D-F4B7-4E40-84A5-12CE684B5231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66AF53A-0C2D-49B8-88DF-FB94ACC0F05E}" type="datetime1">
              <a:rPr lang="ja-JP" altLang="en-US" smtClean="0">
                <a:solidFill>
                  <a:prstClr val="black"/>
                </a:solidFill>
              </a:rPr>
              <a:t>2015/11/24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ja-JP" altLang="en-US" smtClean="0">
                <a:solidFill>
                  <a:prstClr val="black"/>
                </a:solidFill>
              </a:rPr>
              <a:t>平成</a:t>
            </a:r>
            <a:r>
              <a:rPr lang="en-US" altLang="ja-JP" smtClean="0">
                <a:solidFill>
                  <a:prstClr val="black"/>
                </a:solidFill>
              </a:rPr>
              <a:t>25</a:t>
            </a:r>
            <a:r>
              <a:rPr lang="ja-JP" altLang="en-US" smtClean="0">
                <a:solidFill>
                  <a:prstClr val="black"/>
                </a:solidFill>
              </a:rPr>
              <a:t>年度第３回算数・数学学力向上研修会</a:t>
            </a: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2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1085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A6C24-1D64-41D2-BB11-174986B77520}" type="slidenum">
              <a:rPr lang="en-US" altLang="ja-JP" smtClean="0">
                <a:solidFill>
                  <a:srgbClr val="000000"/>
                </a:solidFill>
              </a:rPr>
              <a:pPr/>
              <a:t>8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kumimoji="1" lang="en-US" altLang="ja-JP" smtClean="0"/>
              <a:t>2013/8/1</a:t>
            </a:r>
            <a:endParaRPr kumimoji="1" lang="ja-JP" altLang="en-US"/>
          </a:p>
        </p:txBody>
      </p:sp>
      <p:sp>
        <p:nvSpPr>
          <p:cNvPr id="3" name="ヘッダー プレースホルダー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算数的活動を取り入れた授業づくり講座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FEF8951-E43F-4D2E-BCE5-4CF5AADBC3BF}" type="datetimeFigureOut">
              <a:rPr kumimoji="1" lang="ja-JP" altLang="en-US" smtClean="0"/>
              <a:pPr/>
              <a:t>2015/11/24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7D4E7A7-6FC1-40E0-9826-252A9CF27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tmp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50564" y="2881528"/>
            <a:ext cx="3060340" cy="103511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600" dirty="0">
                <a:solidFill>
                  <a:schemeClr val="tx1"/>
                </a:solidFill>
                <a:latin typeface="ＤＦ特太ゴシック体" pitchFamily="49" charset="-128"/>
                <a:ea typeface="ＤＦ特太ゴシック体" pitchFamily="49" charset="-128"/>
              </a:rPr>
              <a:t>４</a:t>
            </a:r>
            <a:r>
              <a:rPr kumimoji="1" lang="ja-JP" altLang="en-US" sz="6600" dirty="0" smtClean="0">
                <a:solidFill>
                  <a:schemeClr val="tx1"/>
                </a:solidFill>
                <a:latin typeface="ＤＦ特太ゴシック体" pitchFamily="49" charset="-128"/>
                <a:ea typeface="ＤＦ特太ゴシック体" pitchFamily="49" charset="-128"/>
              </a:rPr>
              <a:t>００</a:t>
            </a:r>
            <a:endParaRPr kumimoji="1" lang="ja-JP" altLang="en-US" sz="6600" dirty="0">
              <a:solidFill>
                <a:schemeClr val="tx1"/>
              </a:solidFill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518234" y="4485529"/>
            <a:ext cx="3693726" cy="1103712"/>
          </a:xfrm>
          <a:prstGeom prst="wedgeRoundRectCallout">
            <a:avLst>
              <a:gd name="adj1" fmla="val -584"/>
              <a:gd name="adj2" fmla="val -10241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</a:rPr>
              <a:t>ほぼ全員筆算！</a:t>
            </a:r>
            <a:endParaRPr kumimoji="1" lang="ja-JP" altLang="en-US" sz="3600" dirty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4707015" y="2382767"/>
            <a:ext cx="4056245" cy="3067752"/>
          </a:xfrm>
          <a:prstGeom prst="wedgeRoundRectCallout">
            <a:avLst>
              <a:gd name="adj1" fmla="val -76420"/>
              <a:gd name="adj2" fmla="val -2445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</a:rPr>
              <a:t>　 </a:t>
            </a:r>
            <a:r>
              <a:rPr lang="ja-JP" altLang="en-US" sz="3600" dirty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</a:rPr>
              <a:t>１６</a:t>
            </a:r>
            <a:r>
              <a:rPr lang="en-US" altLang="ja-JP" sz="360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</a:rPr>
              <a:t>×</a:t>
            </a:r>
            <a:r>
              <a:rPr lang="ja-JP" altLang="en-US" sz="360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</a:rPr>
              <a:t>２５</a:t>
            </a:r>
            <a:endParaRPr lang="en-US" altLang="ja-JP" sz="3600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360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</a:rPr>
              <a:t>＝４</a:t>
            </a:r>
            <a:r>
              <a:rPr lang="en-US" altLang="ja-JP" sz="360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</a:rPr>
              <a:t>×</a:t>
            </a:r>
            <a:r>
              <a:rPr lang="ja-JP" altLang="en-US" sz="36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４</a:t>
            </a:r>
            <a:r>
              <a:rPr lang="en-US" altLang="ja-JP" sz="36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×</a:t>
            </a:r>
            <a:r>
              <a:rPr lang="ja-JP" altLang="en-US" sz="36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２５</a:t>
            </a:r>
            <a:endParaRPr lang="en-US" altLang="ja-JP" sz="3600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360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</a:rPr>
              <a:t>＝４</a:t>
            </a:r>
            <a:r>
              <a:rPr lang="en-US" altLang="ja-JP" sz="360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</a:rPr>
              <a:t>×</a:t>
            </a:r>
            <a:r>
              <a:rPr lang="ja-JP" altLang="en-US" sz="36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１００</a:t>
            </a:r>
            <a:endParaRPr lang="en-US" altLang="ja-JP" sz="3600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3600" dirty="0" smtClean="0">
                <a:solidFill>
                  <a:schemeClr val="tx2"/>
                </a:solidFill>
                <a:latin typeface="HGP創英角ﾎﾟｯﾌﾟ体" pitchFamily="50" charset="-128"/>
                <a:ea typeface="HGP創英角ﾎﾟｯﾌﾟ体" pitchFamily="50" charset="-128"/>
              </a:rPr>
              <a:t>＝４００</a:t>
            </a:r>
            <a:endParaRPr lang="en-US" altLang="ja-JP" sz="3600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E7A7-6FC1-40E0-9826-252A9CF27EF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03041" y="413665"/>
            <a:ext cx="8119409" cy="1035114"/>
          </a:xfrm>
          <a:prstGeom prst="rect">
            <a:avLst/>
          </a:prstGeom>
          <a:solidFill>
            <a:srgbClr val="FFFF66"/>
          </a:solidFill>
          <a:ln w="25400">
            <a:solidFill>
              <a:schemeClr val="accent2"/>
            </a:solidFill>
          </a:ln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5400" dirty="0">
                <a:solidFill>
                  <a:schemeClr val="tx1"/>
                </a:solidFill>
              </a:rPr>
              <a:t>「</a:t>
            </a:r>
            <a:r>
              <a:rPr lang="ja-JP" altLang="en-US" sz="5400" dirty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１６</a:t>
            </a:r>
            <a:r>
              <a:rPr lang="en-US" altLang="ja-JP" sz="5400" dirty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×</a:t>
            </a:r>
            <a:r>
              <a:rPr lang="ja-JP" altLang="en-US" sz="5400" dirty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２５</a:t>
            </a:r>
            <a:r>
              <a:rPr lang="ja-JP" altLang="en-US" sz="5400" dirty="0">
                <a:solidFill>
                  <a:schemeClr val="tx1"/>
                </a:solidFill>
              </a:rPr>
              <a:t>」</a:t>
            </a:r>
            <a:r>
              <a:rPr lang="ja-JP" altLang="en-US" sz="5400" dirty="0" smtClean="0">
                <a:solidFill>
                  <a:schemeClr val="tx1"/>
                </a:solidFill>
              </a:rPr>
              <a:t>は、いくつ</a:t>
            </a:r>
            <a:r>
              <a:rPr lang="ja-JP" altLang="en-US" sz="5400" dirty="0">
                <a:solidFill>
                  <a:schemeClr val="tx1"/>
                </a:solidFill>
              </a:rPr>
              <a:t>？</a:t>
            </a:r>
          </a:p>
        </p:txBody>
      </p:sp>
      <p:sp>
        <p:nvSpPr>
          <p:cNvPr id="11" name="角丸四角形吹き出し 10"/>
          <p:cNvSpPr/>
          <p:nvPr/>
        </p:nvSpPr>
        <p:spPr>
          <a:xfrm>
            <a:off x="4572001" y="5698307"/>
            <a:ext cx="4050450" cy="1103712"/>
          </a:xfrm>
          <a:prstGeom prst="wedgeRoundRectCallout">
            <a:avLst>
              <a:gd name="adj1" fmla="val 11122"/>
              <a:gd name="adj2" fmla="val -157646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数学的な考え方！</a:t>
            </a:r>
            <a:endParaRPr kumimoji="1" lang="ja-JP" altLang="en-US" sz="3600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62484" y="1641980"/>
            <a:ext cx="2745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暗算で！</a:t>
            </a:r>
            <a:endParaRPr kumimoji="1" lang="ja-JP" altLang="en-US" sz="4000" dirty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849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10" grpId="0" animBg="1"/>
      <p:bldP spid="11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6013" y="533669"/>
            <a:ext cx="7335815" cy="1035114"/>
          </a:xfrm>
          <a:solidFill>
            <a:srgbClr val="FFFF66"/>
          </a:solidFill>
          <a:ln w="25400">
            <a:solidFill>
              <a:schemeClr val="accent2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FontTx/>
              <a:buNone/>
              <a:defRPr/>
            </a:pPr>
            <a:r>
              <a:rPr lang="ja-JP" altLang="en-US" sz="5400" dirty="0" smtClean="0"/>
              <a:t>　</a:t>
            </a:r>
            <a:r>
              <a:rPr lang="ja-JP" altLang="en-US" sz="7100" b="1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１５３＋４９</a:t>
            </a:r>
            <a:r>
              <a:rPr lang="en-US" altLang="ja-JP" sz="7100" b="1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 </a:t>
            </a:r>
            <a:r>
              <a:rPr lang="ja-JP" altLang="en-US" sz="40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（小２）</a:t>
            </a:r>
            <a:endParaRPr lang="ja-JP" altLang="en-US" sz="40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defRPr/>
            </a:pPr>
            <a:endParaRPr lang="ja-JP" altLang="en-US" sz="5400" dirty="0"/>
          </a:p>
        </p:txBody>
      </p:sp>
      <p:sp>
        <p:nvSpPr>
          <p:cNvPr id="61444" name="正方形/長方形 3"/>
          <p:cNvSpPr>
            <a:spLocks noChangeArrowheads="1"/>
          </p:cNvSpPr>
          <p:nvPr/>
        </p:nvSpPr>
        <p:spPr bwMode="auto">
          <a:xfrm>
            <a:off x="419100" y="4150088"/>
            <a:ext cx="228123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5400" b="1" dirty="0">
                <a:solidFill>
                  <a:srgbClr val="000000"/>
                </a:solidFill>
              </a:rPr>
              <a:t>    </a:t>
            </a:r>
            <a:r>
              <a:rPr lang="en-US" altLang="ja-JP" sz="5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153</a:t>
            </a:r>
          </a:p>
          <a:p>
            <a:r>
              <a:rPr lang="en-US" altLang="ja-JP" sz="5400" b="1" u="sng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 + 49 </a:t>
            </a:r>
          </a:p>
        </p:txBody>
      </p:sp>
      <p:sp>
        <p:nvSpPr>
          <p:cNvPr id="6" name="角丸四角形吹き出し 5"/>
          <p:cNvSpPr>
            <a:spLocks noChangeArrowheads="1"/>
          </p:cNvSpPr>
          <p:nvPr/>
        </p:nvSpPr>
        <p:spPr bwMode="auto">
          <a:xfrm>
            <a:off x="3397251" y="3065270"/>
            <a:ext cx="3136049" cy="3792730"/>
          </a:xfrm>
          <a:prstGeom prst="wedgeRoundRectCallout">
            <a:avLst>
              <a:gd name="adj1" fmla="val -74380"/>
              <a:gd name="adj2" fmla="val 8373"/>
              <a:gd name="adj3" fmla="val 16667"/>
            </a:avLst>
          </a:prstGeom>
          <a:noFill/>
          <a:ln w="31750" algn="ctr">
            <a:solidFill>
              <a:schemeClr val="accent2"/>
            </a:solidFill>
            <a:round/>
            <a:headEnd/>
            <a:tailEnd/>
          </a:ln>
        </p:spPr>
        <p:txBody>
          <a:bodyPr anchor="t"/>
          <a:lstStyle/>
          <a:p>
            <a:r>
              <a:rPr lang="ja-JP" altLang="en-US" sz="4000" dirty="0">
                <a:solidFill>
                  <a:srgbClr val="FF0000"/>
                </a:solidFill>
              </a:rPr>
              <a:t>あと１で５０</a:t>
            </a:r>
          </a:p>
          <a:p>
            <a:endParaRPr lang="en-US" altLang="ja-JP" sz="2400" b="1" dirty="0">
              <a:solidFill>
                <a:srgbClr val="C00000"/>
              </a:solidFill>
            </a:endParaRPr>
          </a:p>
          <a:p>
            <a:r>
              <a:rPr lang="ja-JP" altLang="en-US" sz="2400" b="1" dirty="0">
                <a:solidFill>
                  <a:srgbClr val="2D2D8A"/>
                </a:solidFill>
              </a:rPr>
              <a:t>後ろの数を１増やすのであれば，前の１５３から１減らしておけば答えは変わらない。</a:t>
            </a:r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6610350" y="4104075"/>
            <a:ext cx="2282825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5400" b="1" dirty="0">
                <a:solidFill>
                  <a:srgbClr val="000000"/>
                </a:solidFill>
              </a:rPr>
              <a:t>    </a:t>
            </a:r>
            <a:r>
              <a:rPr lang="en-US" altLang="ja-JP" sz="5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152</a:t>
            </a:r>
          </a:p>
          <a:p>
            <a:r>
              <a:rPr lang="en-US" altLang="ja-JP" sz="5400" b="1" u="sng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 + 50 </a:t>
            </a:r>
          </a:p>
          <a:p>
            <a:r>
              <a:rPr lang="en-US" altLang="ja-JP" sz="5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  202</a:t>
            </a:r>
            <a:endParaRPr lang="ja-JP" altLang="en-US" sz="5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1447" name="四角形吹き出し 8"/>
          <p:cNvSpPr>
            <a:spLocks noChangeArrowheads="1"/>
          </p:cNvSpPr>
          <p:nvPr/>
        </p:nvSpPr>
        <p:spPr bwMode="auto">
          <a:xfrm>
            <a:off x="468313" y="2819632"/>
            <a:ext cx="2305050" cy="1014413"/>
          </a:xfrm>
          <a:prstGeom prst="wedgeRectCallout">
            <a:avLst>
              <a:gd name="adj1" fmla="val -12671"/>
              <a:gd name="adj2" fmla="val 84157"/>
            </a:avLst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 anchor="ctr"/>
          <a:lstStyle/>
          <a:p>
            <a:r>
              <a:rPr lang="ja-JP" altLang="en-US" sz="2400">
                <a:solidFill>
                  <a:srgbClr val="C00000"/>
                </a:solidFill>
              </a:rPr>
              <a:t>繰り上がりが２回ある計算</a:t>
            </a:r>
          </a:p>
        </p:txBody>
      </p:sp>
      <p:sp>
        <p:nvSpPr>
          <p:cNvPr id="10" name="四角形吹き出し 9"/>
          <p:cNvSpPr>
            <a:spLocks noChangeArrowheads="1"/>
          </p:cNvSpPr>
          <p:nvPr/>
        </p:nvSpPr>
        <p:spPr bwMode="auto">
          <a:xfrm>
            <a:off x="6804025" y="2864638"/>
            <a:ext cx="2016125" cy="1014412"/>
          </a:xfrm>
          <a:prstGeom prst="wedgeRectCallout">
            <a:avLst>
              <a:gd name="adj1" fmla="val -12671"/>
              <a:gd name="adj2" fmla="val 84157"/>
            </a:avLst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 anchor="ctr"/>
          <a:lstStyle/>
          <a:p>
            <a:r>
              <a:rPr lang="ja-JP" altLang="en-US" sz="2400">
                <a:solidFill>
                  <a:srgbClr val="C00000"/>
                </a:solidFill>
              </a:rPr>
              <a:t>間違えなく，　しかも暗算で</a:t>
            </a:r>
          </a:p>
        </p:txBody>
      </p:sp>
      <p:sp>
        <p:nvSpPr>
          <p:cNvPr id="61450" name="テキスト ボックス 11"/>
          <p:cNvSpPr txBox="1">
            <a:spLocks noChangeArrowheads="1"/>
          </p:cNvSpPr>
          <p:nvPr/>
        </p:nvSpPr>
        <p:spPr bwMode="auto">
          <a:xfrm>
            <a:off x="1116013" y="5769260"/>
            <a:ext cx="12239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5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202</a:t>
            </a:r>
            <a:endParaRPr lang="ja-JP" altLang="en-US" sz="5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951820" y="1808820"/>
            <a:ext cx="3060340" cy="103511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600" dirty="0" smtClean="0">
                <a:solidFill>
                  <a:schemeClr val="tx1"/>
                </a:solidFill>
                <a:latin typeface="ＤＦ特太ゴシック体" pitchFamily="49" charset="-128"/>
                <a:ea typeface="ＤＦ特太ゴシック体" pitchFamily="49" charset="-128"/>
              </a:rPr>
              <a:t>２</a:t>
            </a:r>
            <a:r>
              <a:rPr kumimoji="1" lang="ja-JP" altLang="en-US" sz="6600" dirty="0" smtClean="0">
                <a:solidFill>
                  <a:schemeClr val="tx1"/>
                </a:solidFill>
                <a:latin typeface="ＤＦ特太ゴシック体" pitchFamily="49" charset="-128"/>
                <a:ea typeface="ＤＦ特太ゴシック体" pitchFamily="49" charset="-128"/>
              </a:rPr>
              <a:t>０２</a:t>
            </a:r>
            <a:endParaRPr kumimoji="1" lang="ja-JP" altLang="en-US" sz="6600" dirty="0">
              <a:solidFill>
                <a:schemeClr val="tx1"/>
              </a:solidFill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3560834" y="6017393"/>
            <a:ext cx="2808881" cy="672719"/>
          </a:xfrm>
          <a:prstGeom prst="wedgeRoundRectCallout">
            <a:avLst>
              <a:gd name="adj1" fmla="val 11122"/>
              <a:gd name="adj2" fmla="val -87166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数学的な考え方！</a:t>
            </a:r>
            <a:endParaRPr kumimoji="1" lang="ja-JP" altLang="en-US" sz="2400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  <p:bldP spid="6" grpId="0" animBg="1"/>
      <p:bldP spid="8" grpId="0"/>
      <p:bldP spid="61447" grpId="0" animBg="1"/>
      <p:bldP spid="10" grpId="0" animBg="1"/>
      <p:bldP spid="61450" grpId="0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76544" y="3873240"/>
            <a:ext cx="1035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１個</a:t>
            </a:r>
            <a:r>
              <a:rPr kumimoji="1" lang="ja-JP" altLang="en-US" sz="24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2400" b="1" dirty="0" smtClean="0">
                <a:latin typeface="ＭＳ ゴシック" pitchFamily="49" charset="-128"/>
                <a:ea typeface="ＭＳ ゴシック" pitchFamily="49" charset="-128"/>
              </a:rPr>
              <a:t>　　　　　　　　　　　</a:t>
            </a:r>
            <a:endParaRPr kumimoji="1" lang="ja-JP" altLang="en-US" sz="24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3847" y="368660"/>
            <a:ext cx="7598593" cy="810090"/>
          </a:xfrm>
          <a:solidFill>
            <a:srgbClr val="FFFF66"/>
          </a:solidFill>
          <a:ln w="25400"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FontTx/>
              <a:buNone/>
              <a:defRPr/>
            </a:pPr>
            <a:r>
              <a:rPr lang="ja-JP" altLang="en-US" sz="4800" b="1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正方形は全部で何個</a:t>
            </a:r>
            <a:r>
              <a:rPr lang="en-US" altLang="ja-JP" sz="4800" b="1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?</a:t>
            </a: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6544" y="4562704"/>
            <a:ext cx="798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</a:t>
            </a:r>
            <a:r>
              <a:rPr kumimoji="1" lang="ja-JP" altLang="en-US" sz="3200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１０段のとき正方形は全部で何個？</a:t>
            </a:r>
            <a:endParaRPr kumimoji="1" lang="ja-JP" altLang="en-US" sz="3200" dirty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49196" y="3873242"/>
            <a:ext cx="1049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</a:t>
            </a:r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個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02621" y="3873242"/>
            <a:ext cx="1049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６</a:t>
            </a:r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個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4144833" y="5408929"/>
            <a:ext cx="4270673" cy="1284494"/>
            <a:chOff x="4144833" y="5408929"/>
            <a:chExt cx="4270673" cy="1284494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6456" y="5588868"/>
              <a:ext cx="769050" cy="10087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四角形吹き出し 1"/>
            <p:cNvSpPr/>
            <p:nvPr/>
          </p:nvSpPr>
          <p:spPr>
            <a:xfrm>
              <a:off x="4144833" y="5408929"/>
              <a:ext cx="3093130" cy="1284494"/>
            </a:xfrm>
            <a:prstGeom prst="wedgeRectCallout">
              <a:avLst>
                <a:gd name="adj1" fmla="val 60747"/>
                <a:gd name="adj2" fmla="val 14823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4299209" y="5493094"/>
              <a:ext cx="292532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/>
                <a:t>１段のとき　１</a:t>
              </a:r>
              <a:endParaRPr kumimoji="1" lang="en-US" altLang="ja-JP" sz="2400" b="1" dirty="0" smtClean="0"/>
            </a:p>
            <a:p>
              <a:r>
                <a:rPr lang="ja-JP" altLang="en-US" sz="2400" b="1" dirty="0"/>
                <a:t>２段</a:t>
              </a:r>
              <a:r>
                <a:rPr lang="ja-JP" altLang="en-US" sz="2400" b="1" dirty="0" smtClean="0"/>
                <a:t>のとき　１＋２</a:t>
              </a:r>
              <a:endParaRPr lang="en-US" altLang="ja-JP" sz="2400" b="1" dirty="0" smtClean="0"/>
            </a:p>
            <a:p>
              <a:r>
                <a:rPr kumimoji="1" lang="ja-JP" altLang="en-US" sz="2400" b="1" dirty="0"/>
                <a:t>３段の</a:t>
              </a:r>
              <a:r>
                <a:rPr kumimoji="1" lang="ja-JP" altLang="en-US" sz="2400" b="1" dirty="0" smtClean="0"/>
                <a:t>とき　１＋２＋３</a:t>
              </a:r>
              <a:endParaRPr kumimoji="1" lang="ja-JP" altLang="en-US" sz="2400" b="1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76545" y="1223755"/>
            <a:ext cx="7526049" cy="491466"/>
            <a:chOff x="476545" y="1718809"/>
            <a:chExt cx="7526049" cy="491466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476545" y="1718810"/>
              <a:ext cx="1035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１段</a:t>
              </a:r>
              <a:r>
                <a:rPr kumimoji="1" lang="ja-JP" altLang="en-US" sz="2400" b="1" dirty="0" smtClean="0">
                  <a:latin typeface="ＭＳ ゴシック" pitchFamily="49" charset="-128"/>
                  <a:ea typeface="ＭＳ ゴシック" pitchFamily="49" charset="-128"/>
                </a:rPr>
                <a:t>　　　　　　　　　　　　</a:t>
              </a:r>
              <a:endParaRPr kumimoji="1" lang="ja-JP" altLang="en-US" sz="2400" b="1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916705" y="1746306"/>
              <a:ext cx="10491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２段</a:t>
              </a:r>
              <a:endPara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3972853" y="1718809"/>
              <a:ext cx="10491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３段</a:t>
              </a:r>
              <a:endPara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953397" y="1748610"/>
              <a:ext cx="10491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４段</a:t>
              </a:r>
              <a:endPara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656565" y="1783473"/>
            <a:ext cx="7774644" cy="2005567"/>
            <a:chOff x="656565" y="2429224"/>
            <a:chExt cx="7774644" cy="2005567"/>
          </a:xfrm>
        </p:grpSpPr>
        <p:sp>
          <p:nvSpPr>
            <p:cNvPr id="4" name="正方形/長方形 3"/>
            <p:cNvSpPr/>
            <p:nvPr/>
          </p:nvSpPr>
          <p:spPr>
            <a:xfrm>
              <a:off x="656565" y="2429905"/>
              <a:ext cx="517938" cy="49505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1916705" y="2437452"/>
              <a:ext cx="1055429" cy="991471"/>
              <a:chOff x="3022812" y="2429905"/>
              <a:chExt cx="1055429" cy="991471"/>
            </a:xfrm>
          </p:grpSpPr>
          <p:sp>
            <p:nvSpPr>
              <p:cNvPr id="12" name="正方形/長方形 11"/>
              <p:cNvSpPr/>
              <p:nvPr/>
            </p:nvSpPr>
            <p:spPr>
              <a:xfrm>
                <a:off x="3022812" y="2429905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3022812" y="2924960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3560303" y="2926321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" name="グループ化 6"/>
            <p:cNvGrpSpPr/>
            <p:nvPr/>
          </p:nvGrpSpPr>
          <p:grpSpPr>
            <a:xfrm>
              <a:off x="3626895" y="2429224"/>
              <a:ext cx="1578230" cy="1494831"/>
              <a:chOff x="4504064" y="2429224"/>
              <a:chExt cx="1578230" cy="1494831"/>
            </a:xfrm>
          </p:grpSpPr>
          <p:grpSp>
            <p:nvGrpSpPr>
              <p:cNvPr id="16" name="グループ化 15"/>
              <p:cNvGrpSpPr/>
              <p:nvPr/>
            </p:nvGrpSpPr>
            <p:grpSpPr>
              <a:xfrm>
                <a:off x="4504064" y="2429224"/>
                <a:ext cx="1055429" cy="991471"/>
                <a:chOff x="3022812" y="2429905"/>
                <a:chExt cx="1055429" cy="991471"/>
              </a:xfrm>
            </p:grpSpPr>
            <p:sp>
              <p:nvSpPr>
                <p:cNvPr id="17" name="正方形/長方形 16"/>
                <p:cNvSpPr/>
                <p:nvPr/>
              </p:nvSpPr>
              <p:spPr>
                <a:xfrm>
                  <a:off x="3022812" y="2429905"/>
                  <a:ext cx="517938" cy="495055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正方形/長方形 18"/>
                <p:cNvSpPr/>
                <p:nvPr/>
              </p:nvSpPr>
              <p:spPr>
                <a:xfrm>
                  <a:off x="3022812" y="2924960"/>
                  <a:ext cx="517938" cy="495055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3560303" y="2926321"/>
                  <a:ext cx="517938" cy="495055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3" name="正方形/長方形 22"/>
              <p:cNvSpPr/>
              <p:nvPr/>
            </p:nvSpPr>
            <p:spPr>
              <a:xfrm>
                <a:off x="4504064" y="3429000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5041555" y="3428923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5564356" y="3429000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" name="グループ化 7"/>
            <p:cNvGrpSpPr/>
            <p:nvPr/>
          </p:nvGrpSpPr>
          <p:grpSpPr>
            <a:xfrm>
              <a:off x="6320054" y="2437452"/>
              <a:ext cx="2111155" cy="1997339"/>
              <a:chOff x="6320054" y="2437452"/>
              <a:chExt cx="2111155" cy="1997339"/>
            </a:xfrm>
          </p:grpSpPr>
          <p:grpSp>
            <p:nvGrpSpPr>
              <p:cNvPr id="31" name="グループ化 30"/>
              <p:cNvGrpSpPr/>
              <p:nvPr/>
            </p:nvGrpSpPr>
            <p:grpSpPr>
              <a:xfrm>
                <a:off x="6327195" y="2437452"/>
                <a:ext cx="1578230" cy="1494831"/>
                <a:chOff x="4504064" y="2429224"/>
                <a:chExt cx="1578230" cy="1494831"/>
              </a:xfrm>
            </p:grpSpPr>
            <p:grpSp>
              <p:nvGrpSpPr>
                <p:cNvPr id="32" name="グループ化 31"/>
                <p:cNvGrpSpPr/>
                <p:nvPr/>
              </p:nvGrpSpPr>
              <p:grpSpPr>
                <a:xfrm>
                  <a:off x="4504064" y="2429224"/>
                  <a:ext cx="1055429" cy="991471"/>
                  <a:chOff x="3022812" y="2429905"/>
                  <a:chExt cx="1055429" cy="991471"/>
                </a:xfrm>
              </p:grpSpPr>
              <p:sp>
                <p:nvSpPr>
                  <p:cNvPr id="36" name="正方形/長方形 35"/>
                  <p:cNvSpPr/>
                  <p:nvPr/>
                </p:nvSpPr>
                <p:spPr>
                  <a:xfrm>
                    <a:off x="3022812" y="2429905"/>
                    <a:ext cx="517938" cy="495055"/>
                  </a:xfrm>
                  <a:prstGeom prst="rect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" name="正方形/長方形 36"/>
                  <p:cNvSpPr/>
                  <p:nvPr/>
                </p:nvSpPr>
                <p:spPr>
                  <a:xfrm>
                    <a:off x="3022812" y="2924960"/>
                    <a:ext cx="517938" cy="495055"/>
                  </a:xfrm>
                  <a:prstGeom prst="rect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" name="正方形/長方形 37"/>
                  <p:cNvSpPr/>
                  <p:nvPr/>
                </p:nvSpPr>
                <p:spPr>
                  <a:xfrm>
                    <a:off x="3560303" y="2926321"/>
                    <a:ext cx="517938" cy="495055"/>
                  </a:xfrm>
                  <a:prstGeom prst="rect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3" name="正方形/長方形 32"/>
                <p:cNvSpPr/>
                <p:nvPr/>
              </p:nvSpPr>
              <p:spPr>
                <a:xfrm>
                  <a:off x="4504064" y="3429000"/>
                  <a:ext cx="517938" cy="495055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>
                <a:xfrm>
                  <a:off x="5041555" y="3428923"/>
                  <a:ext cx="517938" cy="495055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" name="正方形/長方形 34"/>
                <p:cNvSpPr/>
                <p:nvPr/>
              </p:nvSpPr>
              <p:spPr>
                <a:xfrm>
                  <a:off x="5564356" y="3429000"/>
                  <a:ext cx="517938" cy="495055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0" name="正方形/長方形 39"/>
              <p:cNvSpPr/>
              <p:nvPr/>
            </p:nvSpPr>
            <p:spPr>
              <a:xfrm>
                <a:off x="6320054" y="3932283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6864686" y="3932283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7387487" y="3932283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7913271" y="3939736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44" name="テキスト ボックス 43"/>
          <p:cNvSpPr txBox="1"/>
          <p:nvPr/>
        </p:nvSpPr>
        <p:spPr>
          <a:xfrm>
            <a:off x="6788799" y="3873242"/>
            <a:ext cx="121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</a:t>
            </a:r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個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751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4" grpId="0"/>
      <p:bldP spid="25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1023" y="368660"/>
            <a:ext cx="8055895" cy="675075"/>
          </a:xfrm>
          <a:solidFill>
            <a:srgbClr val="FFFF66"/>
          </a:solidFill>
          <a:ln w="25400">
            <a:solidFill>
              <a:schemeClr val="accent2"/>
            </a:solidFill>
          </a:ln>
        </p:spPr>
        <p:txBody>
          <a:bodyPr wrap="none">
            <a:noAutofit/>
          </a:bodyPr>
          <a:lstStyle/>
          <a:p>
            <a:pPr marL="0" indent="0" algn="ctr">
              <a:buFontTx/>
              <a:buNone/>
              <a:defRPr/>
            </a:pPr>
            <a:r>
              <a:rPr lang="ja-JP" altLang="en-US" sz="3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数学的な</a:t>
            </a:r>
            <a:r>
              <a:rPr lang="ja-JP" altLang="en-US" sz="3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考え･･･</a:t>
            </a:r>
            <a:r>
              <a:rPr lang="ja-JP" altLang="en-US" sz="36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長方形が見えますか</a:t>
            </a:r>
            <a:endParaRPr lang="ja-JP" altLang="en-US" sz="36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7049" y="1336122"/>
            <a:ext cx="798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</a:t>
            </a:r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段のとき、縦が４個、横が５個の長方形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111" name="グループ化 110"/>
          <p:cNvGrpSpPr/>
          <p:nvPr/>
        </p:nvGrpSpPr>
        <p:grpSpPr>
          <a:xfrm>
            <a:off x="3796455" y="2600174"/>
            <a:ext cx="5158839" cy="2335498"/>
            <a:chOff x="4411323" y="4538766"/>
            <a:chExt cx="4565517" cy="2335498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3401" y="4538766"/>
              <a:ext cx="723439" cy="10087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四角形吹き出し 1"/>
            <p:cNvSpPr/>
            <p:nvPr/>
          </p:nvSpPr>
          <p:spPr>
            <a:xfrm>
              <a:off x="4411323" y="4622716"/>
              <a:ext cx="3644148" cy="1344990"/>
            </a:xfrm>
            <a:prstGeom prst="wedgeRectCallout">
              <a:avLst>
                <a:gd name="adj1" fmla="val 55308"/>
                <a:gd name="adj2" fmla="val -10155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4420688" y="4565940"/>
              <a:ext cx="367958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24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４段の</a:t>
              </a:r>
              <a:r>
                <a:rPr lang="ja-JP" altLang="en-US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とき</a:t>
              </a:r>
              <a:r>
                <a:rPr kumimoji="1" lang="ja-JP" altLang="en-US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（１＋２＋３＋４）を</a:t>
              </a:r>
              <a:endParaRPr kumimoji="1"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４</a:t>
              </a:r>
              <a:r>
                <a:rPr kumimoji="1" lang="en-US" altLang="ja-JP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×</a:t>
              </a:r>
              <a:r>
                <a:rPr kumimoji="1" lang="ja-JP" altLang="en-US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５</a:t>
              </a:r>
              <a:r>
                <a:rPr kumimoji="1" lang="en-US" altLang="ja-JP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÷</a:t>
              </a:r>
              <a:r>
                <a:rPr kumimoji="1" lang="ja-JP" altLang="en-US" sz="24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２＝１０（個）と考える</a:t>
              </a:r>
              <a:endPara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grpSp>
        <p:nvGrpSpPr>
          <p:cNvPr id="84" name="グループ化 83"/>
          <p:cNvGrpSpPr/>
          <p:nvPr/>
        </p:nvGrpSpPr>
        <p:grpSpPr>
          <a:xfrm rot="10800000">
            <a:off x="4076946" y="2286755"/>
            <a:ext cx="2111155" cy="1997339"/>
            <a:chOff x="6320054" y="2437452"/>
            <a:chExt cx="2111155" cy="1997339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6327195" y="2437452"/>
              <a:ext cx="1578230" cy="1494831"/>
              <a:chOff x="4504064" y="2429224"/>
              <a:chExt cx="1578230" cy="1494831"/>
            </a:xfrm>
          </p:grpSpPr>
          <p:grpSp>
            <p:nvGrpSpPr>
              <p:cNvPr id="90" name="グループ化 89"/>
              <p:cNvGrpSpPr/>
              <p:nvPr/>
            </p:nvGrpSpPr>
            <p:grpSpPr>
              <a:xfrm>
                <a:off x="4504064" y="2429224"/>
                <a:ext cx="1055429" cy="991471"/>
                <a:chOff x="3022812" y="2429905"/>
                <a:chExt cx="1055429" cy="991471"/>
              </a:xfrm>
            </p:grpSpPr>
            <p:sp>
              <p:nvSpPr>
                <p:cNvPr id="94" name="正方形/長方形 93"/>
                <p:cNvSpPr/>
                <p:nvPr/>
              </p:nvSpPr>
              <p:spPr>
                <a:xfrm>
                  <a:off x="3022812" y="2429905"/>
                  <a:ext cx="517938" cy="495055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5" name="正方形/長方形 94"/>
                <p:cNvSpPr/>
                <p:nvPr/>
              </p:nvSpPr>
              <p:spPr>
                <a:xfrm>
                  <a:off x="3022812" y="2924960"/>
                  <a:ext cx="517938" cy="495055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正方形/長方形 95"/>
                <p:cNvSpPr/>
                <p:nvPr/>
              </p:nvSpPr>
              <p:spPr>
                <a:xfrm>
                  <a:off x="3560303" y="2926321"/>
                  <a:ext cx="517938" cy="495055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1" name="正方形/長方形 90"/>
              <p:cNvSpPr/>
              <p:nvPr/>
            </p:nvSpPr>
            <p:spPr>
              <a:xfrm>
                <a:off x="4504064" y="3429000"/>
                <a:ext cx="517938" cy="495055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5041555" y="3428923"/>
                <a:ext cx="517938" cy="495055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5564356" y="3429000"/>
                <a:ext cx="517938" cy="495055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6" name="正方形/長方形 85"/>
            <p:cNvSpPr/>
            <p:nvPr/>
          </p:nvSpPr>
          <p:spPr>
            <a:xfrm>
              <a:off x="6320054" y="3932283"/>
              <a:ext cx="517938" cy="49505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6864686" y="3932283"/>
              <a:ext cx="517938" cy="49505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7387487" y="3932283"/>
              <a:ext cx="517938" cy="49505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7913271" y="3939736"/>
              <a:ext cx="517938" cy="49505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386535" y="3036868"/>
            <a:ext cx="524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latin typeface="ＭＳ ゴシック" pitchFamily="49" charset="-128"/>
                <a:ea typeface="ＭＳ ゴシック" pitchFamily="49" charset="-128"/>
              </a:rPr>
              <a:t>４</a:t>
            </a:r>
            <a:endParaRPr kumimoji="1" lang="ja-JP" altLang="en-US" sz="3200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781690" y="4297517"/>
            <a:ext cx="1586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latin typeface="ＭＳ ゴシック" pitchFamily="49" charset="-128"/>
                <a:ea typeface="ＭＳ ゴシック" pitchFamily="49" charset="-128"/>
              </a:rPr>
              <a:t>４＋１</a:t>
            </a:r>
            <a:endParaRPr kumimoji="1" lang="ja-JP" altLang="en-US" sz="32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1061610" y="2286756"/>
            <a:ext cx="2111155" cy="1997339"/>
            <a:chOff x="6320054" y="2437452"/>
            <a:chExt cx="2111155" cy="1997339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6327195" y="2437452"/>
              <a:ext cx="1578230" cy="1494831"/>
              <a:chOff x="4504064" y="2429224"/>
              <a:chExt cx="1578230" cy="1494831"/>
            </a:xfrm>
          </p:grpSpPr>
          <p:grpSp>
            <p:nvGrpSpPr>
              <p:cNvPr id="32" name="グループ化 31"/>
              <p:cNvGrpSpPr/>
              <p:nvPr/>
            </p:nvGrpSpPr>
            <p:grpSpPr>
              <a:xfrm>
                <a:off x="4504064" y="2429224"/>
                <a:ext cx="1055429" cy="991471"/>
                <a:chOff x="3022812" y="2429905"/>
                <a:chExt cx="1055429" cy="991471"/>
              </a:xfrm>
            </p:grpSpPr>
            <p:sp>
              <p:nvSpPr>
                <p:cNvPr id="36" name="正方形/長方形 35"/>
                <p:cNvSpPr/>
                <p:nvPr/>
              </p:nvSpPr>
              <p:spPr>
                <a:xfrm>
                  <a:off x="3022812" y="2429905"/>
                  <a:ext cx="517938" cy="495055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" name="正方形/長方形 36"/>
                <p:cNvSpPr/>
                <p:nvPr/>
              </p:nvSpPr>
              <p:spPr>
                <a:xfrm>
                  <a:off x="3022812" y="2924960"/>
                  <a:ext cx="517938" cy="495055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正方形/長方形 37"/>
                <p:cNvSpPr/>
                <p:nvPr/>
              </p:nvSpPr>
              <p:spPr>
                <a:xfrm>
                  <a:off x="3560303" y="2926321"/>
                  <a:ext cx="517938" cy="495055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" name="正方形/長方形 32"/>
              <p:cNvSpPr/>
              <p:nvPr/>
            </p:nvSpPr>
            <p:spPr>
              <a:xfrm>
                <a:off x="4504064" y="3429000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5041555" y="3428923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5564356" y="3429000"/>
                <a:ext cx="517938" cy="49505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0" name="正方形/長方形 39"/>
            <p:cNvSpPr/>
            <p:nvPr/>
          </p:nvSpPr>
          <p:spPr>
            <a:xfrm>
              <a:off x="6320054" y="3932283"/>
              <a:ext cx="517938" cy="49505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6864686" y="3932283"/>
              <a:ext cx="517938" cy="49505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7387487" y="3932283"/>
              <a:ext cx="517938" cy="49505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7913271" y="3939736"/>
              <a:ext cx="517938" cy="49505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2" name="テキスト ボックス 111"/>
          <p:cNvSpPr txBox="1"/>
          <p:nvPr/>
        </p:nvSpPr>
        <p:spPr>
          <a:xfrm>
            <a:off x="431889" y="4902961"/>
            <a:ext cx="798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</a:t>
            </a:r>
            <a:r>
              <a:rPr kumimoji="1" lang="ja-JP" altLang="en-US" sz="2800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段のときは？</a:t>
            </a:r>
            <a:r>
              <a:rPr kumimoji="1"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１＋２＋３＋･･･＋１０</a:t>
            </a:r>
            <a:endParaRPr lang="en-US" altLang="ja-JP" sz="2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911106" y="5462215"/>
            <a:ext cx="5373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</a:t>
            </a:r>
            <a:r>
              <a:rPr kumimoji="1" lang="en-US" altLang="ja-JP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kumimoji="1"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１１</a:t>
            </a:r>
            <a:r>
              <a:rPr kumimoji="1" lang="en-US" altLang="ja-JP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÷</a:t>
            </a:r>
            <a:r>
              <a:rPr kumimoji="1"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２＝５５（個）</a:t>
            </a:r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23506" y="6207695"/>
            <a:ext cx="3683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１００</a:t>
            </a:r>
            <a:r>
              <a:rPr kumimoji="1" lang="ja-JP" altLang="en-US" sz="2800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段のときは？　</a:t>
            </a:r>
            <a:endParaRPr lang="en-US" altLang="ja-JP" sz="2800" dirty="0" smtClean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796455" y="6252700"/>
            <a:ext cx="5546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０</a:t>
            </a:r>
            <a:r>
              <a:rPr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１０１</a:t>
            </a:r>
            <a:r>
              <a:rPr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÷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２＝５０５０（個）</a:t>
            </a:r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52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50289E-6 L -0.27292 0.0013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4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97" grpId="0"/>
      <p:bldP spid="112" grpId="0"/>
      <p:bldP spid="113" grpId="0"/>
      <p:bldP spid="114" grpId="0"/>
      <p:bldP spid="1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71636" y="683695"/>
            <a:ext cx="5302321" cy="810090"/>
          </a:xfrm>
          <a:solidFill>
            <a:srgbClr val="FFFF66"/>
          </a:solidFill>
          <a:ln w="25400"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FontTx/>
              <a:buNone/>
              <a:defRPr/>
            </a:pPr>
            <a:r>
              <a:rPr lang="ja-JP" altLang="en-US" sz="4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ja-JP" altLang="en-US" sz="4800" baseline="300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０　</a:t>
            </a:r>
            <a:r>
              <a:rPr lang="ja-JP" altLang="en-US" sz="4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r>
              <a:rPr lang="ja-JP" altLang="en-US" sz="4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いくつ？</a:t>
            </a: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1352" y="1786462"/>
            <a:ext cx="3360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２</a:t>
            </a:r>
            <a:r>
              <a:rPr lang="ja-JP" altLang="en-US" sz="4000" baseline="30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＝</a:t>
            </a:r>
            <a:endParaRPr kumimoji="1"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88739" y="2843935"/>
            <a:ext cx="3360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２</a:t>
            </a:r>
            <a:r>
              <a:rPr lang="ja-JP" altLang="en-US" sz="4000" baseline="30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＝</a:t>
            </a:r>
            <a:endParaRPr kumimoji="1"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401870" y="1763815"/>
            <a:ext cx="3360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２＝４</a:t>
            </a:r>
            <a:endParaRPr kumimoji="1"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401870" y="2843935"/>
            <a:ext cx="3971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２＝８</a:t>
            </a:r>
            <a:endParaRPr kumimoji="1"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65220" y="4014065"/>
            <a:ext cx="3360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２</a:t>
            </a:r>
            <a:r>
              <a:rPr lang="ja-JP" altLang="en-US" sz="4000" baseline="30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０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＝</a:t>
            </a:r>
            <a:endParaRPr kumimoji="1"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3446875" y="4841987"/>
            <a:ext cx="5445605" cy="1827373"/>
            <a:chOff x="3429163" y="4986442"/>
            <a:chExt cx="5445605" cy="1827373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6456" y="4986442"/>
              <a:ext cx="1228312" cy="1611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" name="四角形吹き出し 50"/>
            <p:cNvSpPr/>
            <p:nvPr/>
          </p:nvSpPr>
          <p:spPr>
            <a:xfrm>
              <a:off x="3429163" y="5408929"/>
              <a:ext cx="3808800" cy="1404886"/>
            </a:xfrm>
            <a:prstGeom prst="wedgeRectCallout">
              <a:avLst>
                <a:gd name="adj1" fmla="val 62853"/>
                <a:gd name="adj2" fmla="val -12582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3564179" y="5493094"/>
              <a:ext cx="36603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数学的な考え</a:t>
              </a:r>
              <a:endParaRPr kumimoji="1"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sz="3600" dirty="0">
                  <a:solidFill>
                    <a:srgbClr val="FF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表</a:t>
              </a:r>
              <a:r>
                <a:rPr lang="ja-JP" altLang="en-US" sz="3600" dirty="0" smtClean="0">
                  <a:solidFill>
                    <a:srgbClr val="FF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を作って考える</a:t>
              </a:r>
              <a:endParaRPr kumimoji="1" lang="ja-JP" altLang="en-US" sz="36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794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 animBg="1"/>
      <p:bldP spid="22" grpId="0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606555" y="260648"/>
            <a:ext cx="7992888" cy="36625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32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表を作って考える</a:t>
            </a:r>
            <a:endParaRPr lang="en-US" altLang="ja-JP" sz="3200" dirty="0" smtClean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2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ja-JP" altLang="en-US" sz="32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ja-JP" altLang="en-US" sz="3200" baseline="300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ｘ　</a:t>
            </a:r>
            <a:r>
              <a:rPr lang="ja-JP" altLang="en-US" sz="32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sz="32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ように指数を</a:t>
            </a:r>
            <a:r>
              <a:rPr lang="ja-JP" altLang="en-US" sz="3200" dirty="0" err="1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ｘ</a:t>
            </a:r>
            <a:r>
              <a:rPr lang="ja-JP" altLang="en-US" sz="32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として表を作る</a:t>
            </a:r>
            <a:endParaRPr lang="en-US" altLang="ja-JP" sz="32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2400" b="1" dirty="0" smtClean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b="1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b="1" dirty="0" smtClean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b="1" dirty="0" smtClean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b="1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2400" b="1" dirty="0" smtClean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b="1" dirty="0" smtClean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b="1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 　　　　　　　　　　　　　 　</a:t>
            </a:r>
            <a:r>
              <a:rPr lang="ja-JP" altLang="en-US" sz="24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　</a:t>
            </a:r>
            <a:endParaRPr lang="en-US" altLang="ja-JP" sz="2400" b="1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377461"/>
              </p:ext>
            </p:extLst>
          </p:nvPr>
        </p:nvGraphicFramePr>
        <p:xfrm>
          <a:off x="1156271" y="1374631"/>
          <a:ext cx="6880758" cy="1296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6793"/>
                <a:gridCol w="1146793"/>
                <a:gridCol w="1146793"/>
                <a:gridCol w="1146793"/>
                <a:gridCol w="1146793"/>
                <a:gridCol w="114679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ｘ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０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１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２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３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４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b="1" dirty="0" smtClean="0">
                          <a:solidFill>
                            <a:prstClr val="black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２</a:t>
                      </a:r>
                      <a:r>
                        <a:rPr lang="ja-JP" altLang="en-US" sz="3200" b="1" baseline="30000" dirty="0" smtClean="0">
                          <a:solidFill>
                            <a:prstClr val="black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Ｘ</a:t>
                      </a:r>
                      <a:endParaRPr kumimoji="1" lang="ja-JP" altLang="en-US" sz="3200" b="0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？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２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４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８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１６</a:t>
                      </a:r>
                      <a:endParaRPr kumimoji="1" lang="ja-JP" altLang="en-US" sz="32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上カーブ矢印 4"/>
          <p:cNvSpPr/>
          <p:nvPr/>
        </p:nvSpPr>
        <p:spPr>
          <a:xfrm>
            <a:off x="6599795" y="2560186"/>
            <a:ext cx="720080" cy="4637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" name="下カーブ矢印 1"/>
          <p:cNvSpPr/>
          <p:nvPr/>
        </p:nvSpPr>
        <p:spPr>
          <a:xfrm rot="10800000">
            <a:off x="3018162" y="2573905"/>
            <a:ext cx="720078" cy="39833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上カーブ矢印 14"/>
          <p:cNvSpPr/>
          <p:nvPr/>
        </p:nvSpPr>
        <p:spPr>
          <a:xfrm rot="10800000" flipV="1">
            <a:off x="4242959" y="2545559"/>
            <a:ext cx="720080" cy="4333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2961320" y="2969713"/>
                <a:ext cx="776920" cy="819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dirty="0" smtClean="0">
                    <a:solidFill>
                      <a:srgbClr val="FF0000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ja-JP" altLang="en-US" sz="2400" dirty="0" smtClean="0">
                    <a:solidFill>
                      <a:srgbClr val="FF0000"/>
                    </a:solidFill>
                  </a:rPr>
                  <a:t>　</a:t>
                </a:r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320" y="2969713"/>
                <a:ext cx="776920" cy="819327"/>
              </a:xfrm>
              <a:prstGeom prst="rect">
                <a:avLst/>
              </a:prstGeom>
              <a:blipFill rotWithShape="1">
                <a:blip r:embed="rId3"/>
                <a:stretch>
                  <a:fillRect l="-16535" b="-22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6599795" y="3114255"/>
            <a:ext cx="987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kumimoji="1" lang="ja-JP" altLang="en-US" sz="3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endParaRPr kumimoji="1" lang="ja-JP" altLang="en-US" sz="32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37085" y="3114255"/>
            <a:ext cx="987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kumimoji="1" lang="ja-JP" altLang="en-US" sz="3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endParaRPr kumimoji="1" lang="ja-JP" altLang="en-US" sz="32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" name="上カーブ矢印 19"/>
          <p:cNvSpPr/>
          <p:nvPr/>
        </p:nvSpPr>
        <p:spPr>
          <a:xfrm>
            <a:off x="5470815" y="2560186"/>
            <a:ext cx="720080" cy="4637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4208190" y="2969713"/>
                <a:ext cx="776920" cy="819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dirty="0" smtClean="0">
                    <a:solidFill>
                      <a:srgbClr val="FF0000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ja-JP" altLang="en-US" sz="2400" dirty="0" smtClean="0">
                    <a:solidFill>
                      <a:srgbClr val="FF0000"/>
                    </a:solidFill>
                  </a:rPr>
                  <a:t>　</a:t>
                </a:r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190" y="2969713"/>
                <a:ext cx="776920" cy="819327"/>
              </a:xfrm>
              <a:prstGeom prst="rect">
                <a:avLst/>
              </a:prstGeom>
              <a:blipFill rotWithShape="1">
                <a:blip r:embed="rId4"/>
                <a:stretch>
                  <a:fillRect l="-15625" b="-22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1693952" y="5032631"/>
            <a:ext cx="4634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1" lang="ja-JP" altLang="en-US" sz="3200" baseline="30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</a:t>
            </a:r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＝２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1654326" y="5646718"/>
                <a:ext cx="4634230" cy="978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２</a:t>
                </a:r>
                <a:r>
                  <a:rPr kumimoji="1" lang="ja-JP" altLang="en-US" sz="3200" baseline="300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０</a:t>
                </a:r>
                <a:r>
                  <a:rPr kumimoji="1" lang="ja-JP" altLang="en-US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＝２</a:t>
                </a:r>
                <a:r>
                  <a:rPr kumimoji="1" lang="en-US" altLang="ja-JP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r>
                          <a:rPr kumimoji="1" lang="ja-JP" altLang="en-US" sz="4000" b="0" i="0" smtClean="0">
                            <a:latin typeface="Cambria Math"/>
                            <a:ea typeface="ＭＳ ゴシック" panose="020B0609070205080204" pitchFamily="49" charset="-128"/>
                          </a:rPr>
                          <m:t>1</m:t>
                        </m:r>
                      </m:num>
                      <m:den>
                        <m:r>
                          <a:rPr kumimoji="1" lang="ja-JP" altLang="en-US" sz="4000" b="0" i="0" smtClean="0">
                            <a:latin typeface="Cambria Math"/>
                            <a:ea typeface="ＭＳ ゴシック" panose="020B0609070205080204" pitchFamily="49" charset="-128"/>
                          </a:rPr>
                          <m:t>2</m:t>
                        </m:r>
                      </m:den>
                    </m:f>
                  </m:oMath>
                </a14:m>
                <a:r>
                  <a:rPr kumimoji="1" lang="ja-JP" altLang="en-US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＝１</a:t>
                </a:r>
                <a:endParaRPr kumimoji="1" lang="ja-JP" altLang="en-US" sz="3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326" y="5646718"/>
                <a:ext cx="4634230" cy="978538"/>
              </a:xfrm>
              <a:prstGeom prst="rect">
                <a:avLst/>
              </a:prstGeom>
              <a:blipFill rotWithShape="1">
                <a:blip r:embed="rId5"/>
                <a:stretch>
                  <a:fillRect l="-32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128089" y="4035661"/>
            <a:ext cx="4500221" cy="810090"/>
          </a:xfrm>
          <a:prstGeom prst="rect">
            <a:avLst/>
          </a:prstGeom>
          <a:solidFill>
            <a:srgbClr val="FFFF66"/>
          </a:solidFill>
          <a:ln w="25400">
            <a:solidFill>
              <a:schemeClr val="accent2"/>
            </a:solidFill>
          </a:ln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ja-JP" altLang="en-US" sz="3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ja-JP" altLang="en-US" sz="3600" baseline="300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０　</a:t>
            </a:r>
            <a:r>
              <a:rPr lang="ja-JP" altLang="en-US" sz="3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r>
              <a:rPr lang="ja-JP" altLang="en-US" sz="3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いくつ？</a:t>
            </a:r>
            <a:endParaRPr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601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5" grpId="0" animBg="1"/>
      <p:bldP spid="15" grpId="1" animBg="1"/>
      <p:bldP spid="3" grpId="0"/>
      <p:bldP spid="6" grpId="0"/>
      <p:bldP spid="19" grpId="0"/>
      <p:bldP spid="20" grpId="0" animBg="1"/>
      <p:bldP spid="21" grpId="0"/>
      <p:bldP spid="7" grpId="0"/>
      <p:bldP spid="22" grpId="0"/>
      <p:bldP spid="2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634975" y="1249011"/>
            <a:ext cx="7992888" cy="317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3200" b="1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b="1" dirty="0" smtClean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b="1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b="1" dirty="0" smtClean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b="1" dirty="0" smtClean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b="1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2400" b="1" dirty="0" smtClean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2400" b="1" dirty="0" smtClean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b="1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 　　　　　　　　　　　　　 　</a:t>
            </a:r>
            <a:r>
              <a:rPr lang="ja-JP" altLang="en-US" sz="24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　</a:t>
            </a:r>
            <a:endParaRPr lang="en-US" altLang="ja-JP" sz="2400" b="1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83314"/>
              </p:ext>
            </p:extLst>
          </p:nvPr>
        </p:nvGraphicFramePr>
        <p:xfrm>
          <a:off x="1156271" y="1592796"/>
          <a:ext cx="6880758" cy="1296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6793"/>
                <a:gridCol w="1146793"/>
                <a:gridCol w="1146793"/>
                <a:gridCol w="1146793"/>
                <a:gridCol w="1146793"/>
                <a:gridCol w="114679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ｘ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－２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－１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０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１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２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b="0" dirty="0" smtClean="0">
                          <a:solidFill>
                            <a:prstClr val="black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２</a:t>
                      </a:r>
                      <a:r>
                        <a:rPr lang="ja-JP" altLang="en-US" sz="3200" b="0" baseline="30000" dirty="0" smtClean="0">
                          <a:solidFill>
                            <a:prstClr val="black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Ｘ</a:t>
                      </a:r>
                      <a:endParaRPr kumimoji="1" lang="ja-JP" altLang="en-US" sz="3200" b="0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？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？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１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２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４</a:t>
                      </a:r>
                      <a:endParaRPr kumimoji="1" lang="ja-JP" altLang="en-US" sz="3200" b="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下カーブ矢印 1"/>
          <p:cNvSpPr/>
          <p:nvPr/>
        </p:nvSpPr>
        <p:spPr>
          <a:xfrm rot="10800000">
            <a:off x="3018162" y="2805641"/>
            <a:ext cx="720078" cy="39833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上カーブ矢印 14"/>
          <p:cNvSpPr/>
          <p:nvPr/>
        </p:nvSpPr>
        <p:spPr>
          <a:xfrm rot="10800000" flipV="1">
            <a:off x="4242959" y="2770584"/>
            <a:ext cx="720080" cy="4333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2961320" y="3284748"/>
                <a:ext cx="776920" cy="819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dirty="0" smtClean="0">
                    <a:solidFill>
                      <a:srgbClr val="FF0000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ja-JP" altLang="en-US" sz="2400" dirty="0" smtClean="0">
                    <a:solidFill>
                      <a:srgbClr val="FF0000"/>
                    </a:solidFill>
                  </a:rPr>
                  <a:t>　</a:t>
                </a:r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320" y="3284748"/>
                <a:ext cx="776920" cy="819327"/>
              </a:xfrm>
              <a:prstGeom prst="rect">
                <a:avLst/>
              </a:prstGeom>
              <a:blipFill rotWithShape="1">
                <a:blip r:embed="rId3"/>
                <a:stretch>
                  <a:fillRect l="-16535" b="-29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4208190" y="3284748"/>
                <a:ext cx="776920" cy="819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dirty="0" smtClean="0">
                    <a:solidFill>
                      <a:srgbClr val="FF0000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ja-JP" altLang="en-US" sz="2400" dirty="0" smtClean="0">
                    <a:solidFill>
                      <a:srgbClr val="FF0000"/>
                    </a:solidFill>
                  </a:rPr>
                  <a:t>　</a:t>
                </a:r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190" y="3284748"/>
                <a:ext cx="776920" cy="819327"/>
              </a:xfrm>
              <a:prstGeom prst="rect">
                <a:avLst/>
              </a:prstGeom>
              <a:blipFill rotWithShape="1">
                <a:blip r:embed="rId4"/>
                <a:stretch>
                  <a:fillRect l="-15625" b="-29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1196625" y="4506508"/>
            <a:ext cx="4634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1" lang="ja-JP" altLang="en-US" sz="3200" baseline="30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０</a:t>
            </a:r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＝１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1196625" y="5186790"/>
                <a:ext cx="3566356" cy="978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２</a:t>
                </a:r>
                <a:r>
                  <a:rPr kumimoji="1" lang="en-US" altLang="ja-JP" sz="3200" baseline="300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-</a:t>
                </a:r>
                <a:r>
                  <a:rPr kumimoji="1" lang="ja-JP" altLang="en-US" sz="3200" baseline="300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１</a:t>
                </a:r>
                <a:r>
                  <a:rPr kumimoji="1" lang="ja-JP" altLang="en-US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＝１</a:t>
                </a:r>
                <a:r>
                  <a:rPr kumimoji="1" lang="en-US" altLang="ja-JP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r>
                          <a:rPr kumimoji="1" lang="ja-JP" altLang="en-US" sz="4000" b="0" i="0" smtClean="0">
                            <a:latin typeface="Cambria Math"/>
                            <a:ea typeface="ＭＳ ゴシック" panose="020B0609070205080204" pitchFamily="49" charset="-128"/>
                          </a:rPr>
                          <m:t>1</m:t>
                        </m:r>
                      </m:num>
                      <m:den>
                        <m:r>
                          <a:rPr kumimoji="1" lang="ja-JP" altLang="en-US" sz="4000" b="0" i="0" smtClean="0">
                            <a:latin typeface="Cambria Math"/>
                            <a:ea typeface="ＭＳ ゴシック" panose="020B0609070205080204" pitchFamily="49" charset="-128"/>
                          </a:rPr>
                          <m:t>2</m:t>
                        </m:r>
                      </m:den>
                    </m:f>
                  </m:oMath>
                </a14:m>
                <a:r>
                  <a:rPr kumimoji="1" lang="ja-JP" altLang="en-US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dirty="0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r>
                          <a:rPr kumimoji="1" lang="ja-JP" altLang="en-US" sz="4000" b="0" i="1" dirty="0" smtClean="0">
                            <a:latin typeface="Cambria Math"/>
                            <a:ea typeface="ＭＳ ゴシック" panose="020B0609070205080204" pitchFamily="49" charset="-128"/>
                          </a:rPr>
                          <m:t>1</m:t>
                        </m:r>
                      </m:num>
                      <m:den>
                        <m:r>
                          <a:rPr kumimoji="1" lang="ja-JP" altLang="en-US" sz="4000" b="0" i="1" dirty="0" smtClean="0">
                            <a:latin typeface="Cambria Math"/>
                            <a:ea typeface="ＭＳ ゴシック" panose="020B0609070205080204" pitchFamily="49" charset="-128"/>
                          </a:rPr>
                          <m:t>2</m:t>
                        </m:r>
                      </m:den>
                    </m:f>
                  </m:oMath>
                </a14:m>
                <a:endParaRPr kumimoji="1" lang="ja-JP" altLang="en-US" sz="40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625" y="5186790"/>
                <a:ext cx="3566356" cy="978538"/>
              </a:xfrm>
              <a:prstGeom prst="rect">
                <a:avLst/>
              </a:prstGeom>
              <a:blipFill rotWithShape="1">
                <a:blip r:embed="rId5"/>
                <a:stretch>
                  <a:fillRect l="-42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2171635" y="338279"/>
            <a:ext cx="5302321" cy="810090"/>
          </a:xfrm>
          <a:prstGeom prst="rect">
            <a:avLst/>
          </a:prstGeom>
          <a:solidFill>
            <a:srgbClr val="FFFF66"/>
          </a:solidFill>
          <a:ln w="25400">
            <a:solidFill>
              <a:schemeClr val="accent2"/>
            </a:solidFill>
          </a:ln>
        </p:spPr>
        <p:txBody>
          <a:bodyPr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ja-JP" altLang="en-US" sz="4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en-US" altLang="ja-JP" sz="4800" baseline="300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-</a:t>
            </a:r>
            <a:r>
              <a:rPr lang="ja-JP" altLang="en-US" sz="4800" baseline="300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　</a:t>
            </a:r>
            <a:r>
              <a:rPr lang="ja-JP" altLang="en-US" sz="4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r>
              <a:rPr lang="ja-JP" altLang="en-US" sz="4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いくつ？</a:t>
            </a:r>
            <a:endParaRPr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017847" y="5186790"/>
                <a:ext cx="3566356" cy="978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２</a:t>
                </a:r>
                <a:r>
                  <a:rPr kumimoji="1" lang="en-US" altLang="ja-JP" sz="3200" baseline="300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-</a:t>
                </a:r>
                <a:r>
                  <a:rPr kumimoji="1" lang="ja-JP" altLang="en-US" sz="3200" baseline="300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２</a:t>
                </a:r>
                <a:r>
                  <a:rPr kumimoji="1" lang="ja-JP" altLang="en-US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dirty="0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r>
                          <a:rPr kumimoji="1" lang="ja-JP" altLang="en-US" sz="4000" b="0" i="1" dirty="0" smtClean="0">
                            <a:latin typeface="Cambria Math"/>
                            <a:ea typeface="ＭＳ ゴシック" panose="020B0609070205080204" pitchFamily="49" charset="-128"/>
                          </a:rPr>
                          <m:t>1</m:t>
                        </m:r>
                      </m:num>
                      <m:den>
                        <m:r>
                          <a:rPr kumimoji="1" lang="ja-JP" altLang="en-US" sz="4000" b="0" i="1" dirty="0" smtClean="0">
                            <a:latin typeface="Cambria Math"/>
                            <a:ea typeface="ＭＳ ゴシック" panose="020B0609070205080204" pitchFamily="49" charset="-128"/>
                          </a:rPr>
                          <m:t>2</m:t>
                        </m:r>
                      </m:den>
                    </m:f>
                  </m:oMath>
                </a14:m>
                <a:r>
                  <a:rPr kumimoji="1" lang="en-US" altLang="ja-JP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r>
                          <a:rPr kumimoji="1" lang="ja-JP" altLang="en-US" sz="4000" b="0" i="0" smtClean="0">
                            <a:latin typeface="Cambria Math"/>
                            <a:ea typeface="ＭＳ ゴシック" panose="020B0609070205080204" pitchFamily="49" charset="-128"/>
                          </a:rPr>
                          <m:t>1</m:t>
                        </m:r>
                      </m:num>
                      <m:den>
                        <m:r>
                          <a:rPr kumimoji="1" lang="ja-JP" altLang="en-US" sz="4000" b="0" i="0" smtClean="0">
                            <a:latin typeface="Cambria Math"/>
                            <a:ea typeface="ＭＳ ゴシック" panose="020B0609070205080204" pitchFamily="49" charset="-128"/>
                          </a:rPr>
                          <m:t>2</m:t>
                        </m:r>
                      </m:den>
                    </m:f>
                  </m:oMath>
                </a14:m>
                <a:r>
                  <a:rPr kumimoji="1" lang="ja-JP" altLang="en-US" sz="3200" dirty="0" smtClean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dirty="0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r>
                          <a:rPr kumimoji="1" lang="ja-JP" altLang="en-US" sz="4000" b="0" i="1" dirty="0" smtClean="0">
                            <a:latin typeface="Cambria Math"/>
                            <a:ea typeface="ＭＳ ゴシック" panose="020B0609070205080204" pitchFamily="49" charset="-128"/>
                          </a:rPr>
                          <m:t>1</m:t>
                        </m:r>
                      </m:num>
                      <m:den>
                        <m:r>
                          <a:rPr kumimoji="1" lang="ja-JP" altLang="en-US" sz="4000" b="0" i="1" dirty="0" smtClean="0">
                            <a:latin typeface="Cambria Math"/>
                            <a:ea typeface="ＭＳ ゴシック" panose="020B0609070205080204" pitchFamily="49" charset="-128"/>
                          </a:rPr>
                          <m:t>4</m:t>
                        </m:r>
                      </m:den>
                    </m:f>
                  </m:oMath>
                </a14:m>
                <a:endParaRPr kumimoji="1" lang="ja-JP" altLang="en-US" sz="40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847" y="5186790"/>
                <a:ext cx="3566356" cy="978538"/>
              </a:xfrm>
              <a:prstGeom prst="rect">
                <a:avLst/>
              </a:prstGeom>
              <a:blipFill rotWithShape="1">
                <a:blip r:embed="rId6"/>
                <a:stretch>
                  <a:fillRect l="-42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上カーブ矢印 17"/>
          <p:cNvSpPr/>
          <p:nvPr/>
        </p:nvSpPr>
        <p:spPr>
          <a:xfrm rot="10800000" flipV="1">
            <a:off x="5337085" y="2815589"/>
            <a:ext cx="720080" cy="4333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3" name="上カーブ矢印 22"/>
          <p:cNvSpPr/>
          <p:nvPr/>
        </p:nvSpPr>
        <p:spPr>
          <a:xfrm rot="10800000" flipV="1">
            <a:off x="6543197" y="2815590"/>
            <a:ext cx="720080" cy="4333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5331206" y="3284748"/>
                <a:ext cx="776920" cy="819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dirty="0" smtClean="0">
                    <a:solidFill>
                      <a:srgbClr val="FF0000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ja-JP" altLang="en-US" sz="2400" dirty="0" smtClean="0">
                    <a:solidFill>
                      <a:srgbClr val="FF0000"/>
                    </a:solidFill>
                  </a:rPr>
                  <a:t>　</a:t>
                </a:r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206" y="3284748"/>
                <a:ext cx="776920" cy="819327"/>
              </a:xfrm>
              <a:prstGeom prst="rect">
                <a:avLst/>
              </a:prstGeom>
              <a:blipFill rotWithShape="1">
                <a:blip r:embed="rId7"/>
                <a:stretch>
                  <a:fillRect l="-16535" b="-29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6543197" y="3284748"/>
                <a:ext cx="776920" cy="819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dirty="0" smtClean="0">
                    <a:solidFill>
                      <a:srgbClr val="FF0000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ja-JP" altLang="en-US" sz="2400" dirty="0" smtClean="0">
                    <a:solidFill>
                      <a:srgbClr val="FF0000"/>
                    </a:solidFill>
                  </a:rPr>
                  <a:t>　</a:t>
                </a:r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197" y="3284748"/>
                <a:ext cx="776920" cy="819327"/>
              </a:xfrm>
              <a:prstGeom prst="rect">
                <a:avLst/>
              </a:prstGeom>
              <a:blipFill rotWithShape="1">
                <a:blip r:embed="rId8"/>
                <a:stretch>
                  <a:fillRect l="-15625" b="-29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891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3" grpId="0"/>
      <p:bldP spid="21" grpId="0"/>
      <p:bldP spid="7" grpId="0"/>
      <p:bldP spid="22" grpId="0"/>
      <p:bldP spid="16" grpId="0" build="p" animBg="1"/>
      <p:bldP spid="17" grpId="0"/>
      <p:bldP spid="18" grpId="0" animBg="1"/>
      <p:bldP spid="23" grpId="0" animBg="1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51934" y="308525"/>
            <a:ext cx="5877430" cy="1035114"/>
          </a:xfrm>
          <a:solidFill>
            <a:srgbClr val="FFFF66"/>
          </a:solidFill>
          <a:ln w="254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ja-JP" altLang="en-US" sz="5400" dirty="0" smtClean="0"/>
              <a:t>　</a:t>
            </a:r>
            <a:r>
              <a:rPr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「吐く」という漢字</a:t>
            </a:r>
            <a:endParaRPr lang="ja-JP" altLang="en-US" sz="40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defRPr/>
            </a:pPr>
            <a:endParaRPr lang="ja-JP" altLang="en-US" sz="5400" dirty="0"/>
          </a:p>
        </p:txBody>
      </p:sp>
      <p:sp>
        <p:nvSpPr>
          <p:cNvPr id="61447" name="四角形吹き出し 8"/>
          <p:cNvSpPr>
            <a:spLocks noChangeArrowheads="1"/>
          </p:cNvSpPr>
          <p:nvPr/>
        </p:nvSpPr>
        <p:spPr bwMode="auto">
          <a:xfrm>
            <a:off x="2659682" y="3530539"/>
            <a:ext cx="1552278" cy="1587949"/>
          </a:xfrm>
          <a:prstGeom prst="wedgeRectCallout">
            <a:avLst>
              <a:gd name="adj1" fmla="val -67767"/>
              <a:gd name="adj2" fmla="val 19055"/>
            </a:avLst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 anchor="ctr"/>
          <a:lstStyle/>
          <a:p>
            <a:r>
              <a:rPr lang="ja-JP" altLang="en-US" sz="32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＋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と </a:t>
            </a:r>
            <a:r>
              <a:rPr lang="en-US" altLang="ja-JP" sz="32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―</a:t>
            </a:r>
            <a:r>
              <a:rPr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が見えてくる</a:t>
            </a:r>
            <a:endParaRPr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77277" y="1401973"/>
            <a:ext cx="6390712" cy="103511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吐を数学的に見ると</a:t>
            </a:r>
            <a:endParaRPr kumimoji="1" lang="ja-JP" altLang="en-US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46" y="2975504"/>
            <a:ext cx="1894209" cy="3198801"/>
          </a:xfrm>
          <a:prstGeom prst="rect">
            <a:avLst/>
          </a:prstGeom>
        </p:spPr>
      </p:pic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94" y="2985981"/>
            <a:ext cx="1933344" cy="3458354"/>
          </a:xfrm>
          <a:prstGeom prst="rect">
            <a:avLst/>
          </a:prstGeom>
        </p:spPr>
      </p:pic>
      <p:pic>
        <p:nvPicPr>
          <p:cNvPr id="15" name="図 14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739" y="2933945"/>
            <a:ext cx="2477546" cy="4431819"/>
          </a:xfrm>
          <a:prstGeom prst="rect">
            <a:avLst/>
          </a:prstGeom>
        </p:spPr>
      </p:pic>
      <p:sp>
        <p:nvSpPr>
          <p:cNvPr id="17" name="角丸四角形 16"/>
          <p:cNvSpPr/>
          <p:nvPr/>
        </p:nvSpPr>
        <p:spPr>
          <a:xfrm>
            <a:off x="7119950" y="4299602"/>
            <a:ext cx="1980221" cy="20416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夢が</a:t>
            </a:r>
            <a:endParaRPr lang="en-US" altLang="ja-JP" sz="48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叶う</a:t>
            </a:r>
          </a:p>
        </p:txBody>
      </p:sp>
      <p:sp>
        <p:nvSpPr>
          <p:cNvPr id="6" name="角丸四角形吹き出し 5"/>
          <p:cNvSpPr>
            <a:spLocks noChangeArrowheads="1"/>
          </p:cNvSpPr>
          <p:nvPr/>
        </p:nvSpPr>
        <p:spPr bwMode="auto">
          <a:xfrm>
            <a:off x="4033116" y="2574881"/>
            <a:ext cx="5067055" cy="718127"/>
          </a:xfrm>
          <a:prstGeom prst="wedgeRoundRectCallout">
            <a:avLst>
              <a:gd name="adj1" fmla="val 12785"/>
              <a:gd name="adj2" fmla="val 122773"/>
              <a:gd name="adj3" fmla="val 16667"/>
            </a:avLst>
          </a:prstGeom>
          <a:noFill/>
          <a:ln w="31750" algn="ctr">
            <a:solidFill>
              <a:schemeClr val="accent2"/>
            </a:solidFill>
            <a:round/>
            <a:headEnd/>
            <a:tailEnd/>
          </a:ln>
        </p:spPr>
        <p:txBody>
          <a:bodyPr anchor="t"/>
          <a:lstStyle/>
          <a:p>
            <a:r>
              <a:rPr lang="ja-JP" altLang="en-US" sz="3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マイナスを少なくしていくと</a:t>
            </a:r>
            <a:endParaRPr lang="ja-JP" altLang="en-US" sz="32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2400" b="1" dirty="0">
              <a:solidFill>
                <a:srgbClr val="C00000"/>
              </a:solidFill>
            </a:endParaRPr>
          </a:p>
          <a:p>
            <a:endParaRPr lang="ja-JP" altLang="en-US" sz="2400" b="1" dirty="0">
              <a:solidFill>
                <a:srgbClr val="2D2D8A"/>
              </a:solidFill>
            </a:endParaRPr>
          </a:p>
        </p:txBody>
      </p:sp>
      <p:pic>
        <p:nvPicPr>
          <p:cNvPr id="11" name="図 10" descr="画面の領域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38890"/>
            <a:ext cx="3742800" cy="4440869"/>
          </a:xfrm>
          <a:prstGeom prst="rect">
            <a:avLst/>
          </a:prstGeom>
        </p:spPr>
      </p:pic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329" y="3597847"/>
            <a:ext cx="2294200" cy="3104013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 rot="720000">
            <a:off x="3532287" y="5556032"/>
            <a:ext cx="254672" cy="12365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118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7" grpId="0" animBg="1"/>
      <p:bldP spid="13" grpId="0" animBg="1"/>
      <p:bldP spid="17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3259</TotalTime>
  <Words>353</Words>
  <Application>Microsoft Office PowerPoint</Application>
  <PresentationFormat>画面に合わせる (4:3)</PresentationFormat>
  <Paragraphs>132</Paragraphs>
  <Slides>8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ＤＦ特太ゴシック体</vt:lpstr>
      <vt:lpstr>HGP創英角ﾎﾟｯﾌﾟ体</vt:lpstr>
      <vt:lpstr>HGP明朝E</vt:lpstr>
      <vt:lpstr>ＭＳ Ｐゴシック</vt:lpstr>
      <vt:lpstr>ＭＳ ゴシック</vt:lpstr>
      <vt:lpstr>Arial</vt:lpstr>
      <vt:lpstr>Calibri</vt:lpstr>
      <vt:lpstr>Cambria Math</vt:lpstr>
      <vt:lpstr>Candara</vt:lpstr>
      <vt:lpstr>Symbol</vt:lpstr>
      <vt:lpstr>ウェーブ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福島県教育センター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子どもの目が輝く 　　　　算数の授業づくり</dc:title>
  <dc:creator>土屋 直之</dc:creator>
  <cp:lastModifiedBy>Administrator</cp:lastModifiedBy>
  <cp:revision>162</cp:revision>
  <cp:lastPrinted>2013-07-31T06:40:04Z</cp:lastPrinted>
  <dcterms:created xsi:type="dcterms:W3CDTF">2012-04-19T04:54:02Z</dcterms:created>
  <dcterms:modified xsi:type="dcterms:W3CDTF">2015-11-24T02:02:47Z</dcterms:modified>
</cp:coreProperties>
</file>